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20"/>
  </p:notesMasterIdLst>
  <p:sldIdLst>
    <p:sldId id="256" r:id="rId6"/>
    <p:sldId id="278" r:id="rId7"/>
    <p:sldId id="268" r:id="rId8"/>
    <p:sldId id="267" r:id="rId9"/>
    <p:sldId id="261" r:id="rId10"/>
    <p:sldId id="276" r:id="rId11"/>
    <p:sldId id="257" r:id="rId12"/>
    <p:sldId id="262" r:id="rId13"/>
    <p:sldId id="272" r:id="rId14"/>
    <p:sldId id="273" r:id="rId15"/>
    <p:sldId id="263" r:id="rId16"/>
    <p:sldId id="275" r:id="rId17"/>
    <p:sldId id="277" r:id="rId18"/>
    <p:sldId id="274" r:id="rId19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2F0AE"/>
    <a:srgbClr val="66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5801" autoAdjust="0"/>
  </p:normalViewPr>
  <p:slideViewPr>
    <p:cSldViewPr>
      <p:cViewPr varScale="1">
        <p:scale>
          <a:sx n="85" d="100"/>
          <a:sy n="85" d="100"/>
        </p:scale>
        <p:origin x="169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EE9744-31F5-6937-FD96-7FA7968130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C651FB-2958-11F5-5878-F3B1BEF6B66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1849BE2-4442-480F-8091-F674084992CD}" type="datetimeFigureOut">
              <a:rPr lang="en-GB"/>
              <a:pPr>
                <a:defRPr/>
              </a:pPr>
              <a:t>22/09/2025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29E42CF-CFDD-72B9-A5A1-4322402F6C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1A6AACC-F294-DC2F-4CE6-2843E514E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60B8D-1254-F6CB-64E5-495BF8DD3FE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9D9796-2446-B800-EB8D-36A0DEC905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1EF3FF8-64A7-4958-BC16-126429C3A86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745FBDA7-F858-DEEE-C2F5-EAB4E6E055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5E2DCC92-493F-9190-50A6-39F846B6B6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187F8AA0-01B3-CC32-AB24-6678AE4EE3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B61F295-46C9-4148-9DB9-A89DE6D0F3FB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B0C172DB-30B6-3233-D982-FF39E07EB8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7DEC1EC3-4E7A-7AE5-21DC-178516F2AB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2AE697F2-8AEC-C270-EFEC-DE060EF12F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A6D7F91-ADEB-4FFA-BF52-240D7739C734}" type="slidenum">
              <a:rPr lang="en-GB" altLang="en-US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25BE3-59C1-705B-99F1-FB326B3BD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2D6EB-F010-4276-FA1D-5E3054179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D6B97-F9EB-47E7-63C4-60C55A312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BFC2C-037D-4399-B64C-7A08D39EF6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175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92CB2-2D02-8E25-C8D8-FA96D6AFB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890D2-7964-53C6-368F-9948EF139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799F0-C472-D21C-403F-8A70CD2D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FA2F3-6546-4DD7-945C-3401BA7E05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0326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7CEFA-6B58-197C-E07D-92D1899A5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897A6-7072-C06E-A274-8972A668D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BFFCD-5CCD-1B17-CC32-5D8CB93E9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85F24-6CF6-4B98-9546-33F1E283E2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32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D4ADD3B-26DA-AD77-AD7C-13D4AB682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8C47F84-8776-F17E-FE8E-2FAF5B306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868B0F-ED63-2FD0-C845-7E2A1AF5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D6F82-1150-4C39-A734-3BC90A80AE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203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BDBF5D1-8B9F-0B0F-23C5-954C89C0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701D4D5-0477-611D-9DE4-9D8293FF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B368177-1585-1064-F388-2988972CD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9AD0D-B9E3-4119-834D-6EFD92C294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588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3815EC-8006-262C-64D2-691E5838E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52C0790-37A0-3A0F-5EAB-9B27F6C8F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51408B8-CEB9-04F7-618C-04285FD82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2DB12-9376-4AE3-B16C-5BF04DE91D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325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520FE5E-A232-AB4D-26C6-671BE8213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7C1BF80-DA96-0A3C-7169-8EC28EBE9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8CE3C18-277C-1624-9235-A22AAF5CC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DBB14-7C37-444F-A982-88DF6D5652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257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B61C7B5-FAE4-1F72-6A13-1590C608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E9C4DE-2367-F7C5-E081-980D1CDC6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8344053-30E5-E774-9323-396469B26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45FD1-C741-450F-84A9-4F77A39291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0230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E11E9BC-2BB7-6A76-7D04-ACCA6B109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74CFB94-ED5A-3C90-0CF5-29EDB5218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7CF92E6-A17D-9A63-2E9D-D8261DC99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F6700-C93B-44BC-A53C-8FE8E89E83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517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115BE-D4AC-E341-433B-289AB9711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369F9-9282-990E-5449-A5030212B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7A0E89-6546-4B39-036B-7F5BE28E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16261-69DB-4520-ADA6-BA03F90A8A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892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734A5-4A27-8FE3-C9A1-BE0281AB3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C7966-118A-6B87-0D50-4AD60247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7CC026-FCBF-BC4F-618C-86774A0C7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2CD08-988B-4150-9A8C-6DF2B44D56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561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0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26C8CD2-4006-FE7E-084F-6D0514E49C2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974AD98-C5C2-397A-F74E-77A3B02C85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9F61B-6C0C-27D4-00FA-D5720EDFBB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96BDB-13EE-5891-2647-41C3187063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854F6-6ED8-5621-EE46-CBD53B9E7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B455D59D-C54D-4394-B804-250423297B7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6DAD9A7-6093-3F1E-863C-DF87589CE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620688"/>
            <a:ext cx="9144000" cy="4824536"/>
          </a:xfrm>
        </p:spPr>
        <p:txBody>
          <a:bodyPr/>
          <a:lstStyle/>
          <a:p>
            <a:pPr eaLnBrk="1" hangingPunct="1"/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br>
              <a:rPr lang="en-GB" altLang="en-US" sz="8000" b="1" dirty="0">
                <a:latin typeface="SassoonPrimaryInfant" pitchFamily="2" charset="0"/>
              </a:rPr>
            </a:br>
            <a:r>
              <a:rPr lang="en-GB" altLang="en-US" sz="8000" b="1" dirty="0">
                <a:latin typeface="SassoonPrimaryInfant" pitchFamily="2" charset="0"/>
              </a:rPr>
              <a:t>Welcome to </a:t>
            </a:r>
            <a:br>
              <a:rPr lang="en-GB" altLang="en-US" sz="8000" b="1" dirty="0">
                <a:latin typeface="SassoonPrimaryInfant" pitchFamily="2" charset="0"/>
              </a:rPr>
            </a:br>
            <a:r>
              <a:rPr lang="en-GB" altLang="en-US" sz="8000" b="1" dirty="0">
                <a:latin typeface="SassoonPrimaryInfant" pitchFamily="2" charset="0"/>
              </a:rPr>
              <a:t>KS1</a:t>
            </a:r>
            <a:br>
              <a:rPr lang="en-GB" altLang="en-US" sz="8000" b="1" dirty="0">
                <a:latin typeface="SassoonPrimaryInfant" pitchFamily="2" charset="0"/>
              </a:rPr>
            </a:br>
            <a:r>
              <a:rPr lang="en-GB" altLang="en-US" sz="5400" b="1" dirty="0">
                <a:latin typeface="SassoonPrimaryInfant" pitchFamily="2" charset="0"/>
              </a:rPr>
              <a:t> </a:t>
            </a:r>
            <a:br>
              <a:rPr lang="en-GB" altLang="en-US" sz="32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 </a:t>
            </a:r>
            <a:endParaRPr lang="en-US" altLang="en-US" sz="3600" dirty="0">
              <a:latin typeface="SassoonPrimaryInfant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FC1CB-59F4-4C69-B21A-EE1B2F8C5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sz="4400" b="1" dirty="0">
                <a:latin typeface="SassoonPrimaryInfant" pitchFamily="2" charset="0"/>
              </a:rPr>
              <a:t>Our classes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7A0E24-A329-4355-8E13-CE77C3BF7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84784"/>
            <a:ext cx="1328296" cy="13282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07807E-BAC2-4E8D-9A04-820D4C8B07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1" y="4912894"/>
            <a:ext cx="1914310" cy="1914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C0CA48-4BD9-423C-A4F3-A6F4E419E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74" y="2893729"/>
            <a:ext cx="969003" cy="179354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806914BE-A1C9-48AB-84AE-456620FEE6AA}"/>
              </a:ext>
            </a:extLst>
          </p:cNvPr>
          <p:cNvSpPr txBox="1">
            <a:spLocks/>
          </p:cNvSpPr>
          <p:nvPr/>
        </p:nvSpPr>
        <p:spPr bwMode="auto">
          <a:xfrm>
            <a:off x="1651824" y="1060408"/>
            <a:ext cx="7520955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/>
            <a:r>
              <a:rPr lang="en-GB" altLang="en-US" sz="3200" b="1" dirty="0">
                <a:latin typeface="SassoonPrimaryInfant" pitchFamily="2" charset="0"/>
              </a:rPr>
              <a:t>Badger Class-</a:t>
            </a:r>
          </a:p>
          <a:p>
            <a:pPr eaLnBrk="1" hangingPunct="1"/>
            <a:r>
              <a:rPr lang="en-GB" altLang="en-US" sz="3200" dirty="0">
                <a:latin typeface="SassoonPrimaryInfant" pitchFamily="2" charset="0"/>
              </a:rPr>
              <a:t>Miss </a:t>
            </a:r>
            <a:r>
              <a:rPr lang="en-GB" altLang="en-US" sz="3200" dirty="0" err="1">
                <a:latin typeface="SassoonPrimaryInfant" pitchFamily="2" charset="0"/>
              </a:rPr>
              <a:t>Baga</a:t>
            </a:r>
            <a:r>
              <a:rPr lang="en-GB" altLang="en-US" sz="3200" dirty="0">
                <a:latin typeface="SassoonPrimaryInfant" pitchFamily="2" charset="0"/>
              </a:rPr>
              <a:t>, Mrs Otter, Miss </a:t>
            </a:r>
            <a:r>
              <a:rPr lang="en-GB" altLang="en-US" sz="3200" dirty="0" err="1">
                <a:latin typeface="SassoonPrimaryInfant" pitchFamily="2" charset="0"/>
              </a:rPr>
              <a:t>Muccaccio</a:t>
            </a:r>
            <a:r>
              <a:rPr lang="en-GB" altLang="en-US" sz="3200" dirty="0">
                <a:latin typeface="SassoonPrimaryInfant" pitchFamily="2" charset="0"/>
              </a:rPr>
              <a:t>,  Miss Da Costa </a:t>
            </a:r>
          </a:p>
          <a:p>
            <a:pPr eaLnBrk="1" hangingPunct="1"/>
            <a:br>
              <a:rPr lang="en-GB" altLang="en-US" sz="3200" b="1" dirty="0">
                <a:latin typeface="SassoonPrimaryInfant" pitchFamily="2" charset="0"/>
              </a:rPr>
            </a:br>
            <a:r>
              <a:rPr lang="en-GB" altLang="en-US" sz="3200" b="1" dirty="0">
                <a:latin typeface="SassoonPrimaryInfant" pitchFamily="2" charset="0"/>
              </a:rPr>
              <a:t>Hare Class- </a:t>
            </a:r>
          </a:p>
          <a:p>
            <a:pPr eaLnBrk="1" hangingPunct="1"/>
            <a:r>
              <a:rPr lang="en-GB" altLang="en-US" sz="3200" dirty="0">
                <a:latin typeface="SassoonPrimaryInfant" pitchFamily="2" charset="0"/>
              </a:rPr>
              <a:t>Miss Khatun, Ms Dimmock, Mrs Foster, Ms Gomes</a:t>
            </a:r>
          </a:p>
          <a:p>
            <a:pPr eaLnBrk="1" hangingPunct="1"/>
            <a:br>
              <a:rPr lang="en-GB" altLang="en-US" sz="3200" b="1" dirty="0">
                <a:latin typeface="SassoonPrimaryInfant" pitchFamily="2" charset="0"/>
              </a:rPr>
            </a:br>
            <a:r>
              <a:rPr lang="en-GB" altLang="en-US" sz="3200" b="1" dirty="0">
                <a:latin typeface="SassoonPrimaryInfant" pitchFamily="2" charset="0"/>
              </a:rPr>
              <a:t>Fox Class – </a:t>
            </a:r>
          </a:p>
          <a:p>
            <a:pPr eaLnBrk="1" hangingPunct="1"/>
            <a:r>
              <a:rPr lang="en-GB" altLang="en-US" sz="3200" dirty="0">
                <a:latin typeface="SassoonPrimaryInfant" pitchFamily="2" charset="0"/>
              </a:rPr>
              <a:t>Mrs Simpson, Ms Dimmock, Mrs Gandy, Miss </a:t>
            </a:r>
            <a:r>
              <a:rPr lang="en-GB" altLang="en-US" sz="3200" dirty="0" err="1">
                <a:latin typeface="SassoonPrimaryInfant" pitchFamily="2" charset="0"/>
              </a:rPr>
              <a:t>Ratajczyk</a:t>
            </a:r>
            <a:r>
              <a:rPr lang="en-GB" altLang="en-US" sz="3200" dirty="0">
                <a:latin typeface="SassoonPrimaryInfant" pitchFamily="2" charset="0"/>
              </a:rPr>
              <a:t>, Ms Sarwar </a:t>
            </a:r>
            <a:br>
              <a:rPr lang="en-GB" altLang="en-US" sz="32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 </a:t>
            </a:r>
            <a:endParaRPr lang="en-US" altLang="en-US" sz="3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565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7B115B3-2893-D7B8-B882-F75D404A5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88" y="115888"/>
            <a:ext cx="7886700" cy="1325562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The school day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079244D6-EF59-46AD-7CE8-233EB5F9E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462088"/>
            <a:ext cx="8640763" cy="5063256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7:30 – Morning Larks (Breakfast Club) opens- children must be booked in advance. There is a charge for this.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8:15-8:30 – Early club – free of charge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8:30 – School opens – children to arrive and complete morning jobs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8:55 – Registers are taken. Any children arriving after this point are marked as late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11:00 - Break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12:15 - Lunch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3:15 - Home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3:30 – Evening Owls – any child not collected by 3:25 will be taken to Evening Owls and will be charged. Children attending Evening Owls must be booked in advance.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A47A2B57-B0E6-6571-E55F-2F06A65F7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Uniform</a:t>
            </a:r>
            <a:r>
              <a:rPr lang="en-GB" altLang="en-US" sz="6000">
                <a:latin typeface="SassoonPrimaryInfant" pitchFamily="2" charset="0"/>
              </a:rPr>
              <a:t> 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13B33C64-B621-D05A-C707-F09124E50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616" y="1690688"/>
            <a:ext cx="7886700" cy="4351338"/>
          </a:xfrm>
        </p:spPr>
        <p:txBody>
          <a:bodyPr rtlCol="0">
            <a:normAutofit fontScale="32500" lnSpcReduction="20000"/>
          </a:bodyPr>
          <a:lstStyle/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Jumper with school logo  </a:t>
            </a:r>
          </a:p>
          <a:p>
            <a:pPr marL="0" indent="0" eaLnBrk="1" hangingPunct="1"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White shirt and tie</a:t>
            </a:r>
          </a:p>
          <a:p>
            <a:pPr eaLnBrk="1" hangingPunct="1"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Black or grey trousers</a:t>
            </a:r>
          </a:p>
          <a:p>
            <a:pPr marL="0" indent="0" eaLnBrk="1" hangingPunct="1"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All children must wear sensible black shoes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6400" dirty="0">
                <a:latin typeface="SassoonPrimaryInfant" pitchFamily="2" charset="0"/>
              </a:rPr>
              <a:t>which cover the whole foot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Book bag/small rucksack </a:t>
            </a:r>
          </a:p>
          <a:p>
            <a:pPr eaLnBrk="1" hangingPunct="1"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6200" b="1" dirty="0">
                <a:solidFill>
                  <a:srgbClr val="FF0000"/>
                </a:solidFill>
                <a:latin typeface="SassoonPrimaryInfant" pitchFamily="2" charset="0"/>
              </a:rPr>
              <a:t>Please make sure everything is labelled!</a:t>
            </a: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CBE09-F612-4392-A1DC-B68EB853E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268760"/>
            <a:ext cx="17240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C552CD9-EE5D-4CBD-A344-BF9EFB815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519" y="1268760"/>
            <a:ext cx="190078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9A3912-DA92-4B4C-9E45-1AB2B7571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7633" y="3343300"/>
            <a:ext cx="3657600" cy="213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3DC6F3-8955-4D2D-B0B9-A25209B61A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829" y="5400675"/>
            <a:ext cx="2857500" cy="14573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1BEDEC9-66D0-0740-DB65-6F85C067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88" y="350838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P.E. 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15A1862-CD39-D7F9-AD6A-E5B6F7787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65650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latin typeface="SassoonPrimaryInfant" pitchFamily="2" charset="0"/>
              </a:rPr>
              <a:t>PE  is on a </a:t>
            </a:r>
            <a:r>
              <a:rPr lang="en-GB" altLang="en-US" sz="2800" b="1" dirty="0">
                <a:solidFill>
                  <a:srgbClr val="FF0000"/>
                </a:solidFill>
                <a:latin typeface="SassoonPrimaryInfant" pitchFamily="2" charset="0"/>
              </a:rPr>
              <a:t>Monday</a:t>
            </a:r>
            <a:r>
              <a:rPr lang="en-GB" altLang="en-US" sz="2800" dirty="0">
                <a:latin typeface="SassoonPrimaryInfant" pitchFamily="2" charset="0"/>
              </a:rPr>
              <a:t> and children should come to school wearing their PE kit.  </a:t>
            </a:r>
          </a:p>
          <a:p>
            <a:pPr eaLnBrk="1" hangingPunct="1"/>
            <a:r>
              <a:rPr lang="en-GB" altLang="en-US" sz="2800" dirty="0">
                <a:latin typeface="SassoonPrimaryInfant" pitchFamily="2" charset="0"/>
              </a:rPr>
              <a:t>PE uniform includes: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green school t-shirt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black shorts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black trousers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trainers or plimsolls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E4E6345-A27D-4D54-B0F5-008014705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25144"/>
            <a:ext cx="2555776" cy="1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B063041-1CF8-4BA5-AD95-F037B3130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696" y="2305044"/>
            <a:ext cx="2160240" cy="230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B6621775-2948-EC67-E72C-BBAF4C976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88" y="115888"/>
            <a:ext cx="7886700" cy="1325562"/>
          </a:xfrm>
        </p:spPr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Food and Drink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BA7071BD-8288-D9E7-92DE-C5CB30813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588" y="1124744"/>
            <a:ext cx="7886700" cy="5280025"/>
          </a:xfrm>
        </p:spPr>
        <p:txBody>
          <a:bodyPr/>
          <a:lstStyle/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All children are provided with a water bottle.</a:t>
            </a:r>
          </a:p>
          <a:p>
            <a:pPr eaLnBrk="1" hangingPunct="1"/>
            <a:endParaRPr lang="en-GB" altLang="en-US" sz="3000" dirty="0">
              <a:latin typeface="SassoonPrimaryInfant" pitchFamily="2" charset="0"/>
            </a:endParaRPr>
          </a:p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Fruit is provided but children can bring in a healthy snack for break time which needs to be kept in their book bag/small rucksack until break time if they wish to.</a:t>
            </a:r>
          </a:p>
          <a:p>
            <a:pPr marL="0" indent="0" eaLnBrk="1" hangingPunct="1">
              <a:buNone/>
            </a:pPr>
            <a:endParaRPr lang="en-GB" altLang="en-US" sz="3000" dirty="0">
              <a:latin typeface="SassoonPrimaryInfant" pitchFamily="2" charset="0"/>
            </a:endParaRPr>
          </a:p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School dinners must be ordered in advance on the MCAS app.</a:t>
            </a:r>
          </a:p>
          <a:p>
            <a:pPr marL="0" indent="0" eaLnBrk="1" hangingPunct="1">
              <a:buNone/>
            </a:pPr>
            <a:endParaRPr lang="en-GB" altLang="en-US" sz="3000" dirty="0">
              <a:latin typeface="SassoonPrimaryInfant" pitchFamily="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C40EE59-4588-473C-6253-DAA44110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-17686"/>
            <a:ext cx="8353425" cy="1214438"/>
          </a:xfrm>
        </p:spPr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Our Learning</a:t>
            </a:r>
            <a:endParaRPr lang="en-US" altLang="en-US" sz="6000" b="1" dirty="0">
              <a:latin typeface="SassoonPrimaryInfant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AFC69A-4759-494E-870B-394963B3A3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196752"/>
            <a:ext cx="7453006" cy="547163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92F799E-2FF7-28DD-C279-AF5A25B5E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Reading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9E7FFD2-6B64-A068-B016-2F13C8EBD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We offer children the opportunity to read every day in school.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In Key Stage 1 we would love for children to read each day at home for at least 10 minutes. This could either be their RWI Book or their Book Bag Book.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have access to the library. They may bring home library books to support in this.  </a:t>
            </a:r>
          </a:p>
        </p:txBody>
      </p:sp>
      <p:pic>
        <p:nvPicPr>
          <p:cNvPr id="1026" name="Picture 2" descr="Read Write Inc Phonics: Colour Yellow Set 5 Pack of 10 - BDL Books">
            <a:extLst>
              <a:ext uri="{FF2B5EF4-FFF2-40B4-BE49-F238E27FC236}">
                <a16:creationId xmlns:a16="http://schemas.microsoft.com/office/drawing/2014/main" id="{7724FF25-F3F6-412F-BF16-13F1EDA6EB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51"/>
          <a:stretch/>
        </p:blipFill>
        <p:spPr bwMode="auto">
          <a:xfrm>
            <a:off x="7249976" y="5085184"/>
            <a:ext cx="1325177" cy="153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D277C79-62D5-29FD-3E3E-C506B5791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Writing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ECF68A0E-D17B-8E27-1D9F-BAECB3050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43075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Writing is across all aspects of the curriculum. 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are explicitly taught writing skills in English and they learn to apply these in all other subjects. 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have multiple writing opportunities to engage with every day.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5A18E74-C203-F5DE-C3DD-2CFF3D761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Maths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52D5C274-3C54-A3E1-EF7C-8FE91344D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43075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Maths takes place in school every day.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are exposed to a variety of learning experiences to be able to apply all the skills they learn.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To support your child at home, please encourage them to use </a:t>
            </a:r>
            <a:r>
              <a:rPr lang="en-GB" altLang="en-US" sz="2800" dirty="0" err="1">
                <a:latin typeface="SassoonPrimaryInfant" pitchFamily="2" charset="0"/>
              </a:rPr>
              <a:t>Numbots</a:t>
            </a:r>
            <a:r>
              <a:rPr lang="en-GB" altLang="en-US" sz="2800" dirty="0">
                <a:latin typeface="SassoonPrimaryInfant" pitchFamily="2" charset="0"/>
              </a:rPr>
              <a:t> daily and access any tasks set on Purple Mash. Children will be given a login for IXL once we feel children are ready.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5138653-4398-75F8-6F58-15450AEA9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788" y="333375"/>
            <a:ext cx="849630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 Worship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DE0B17BC-ED6D-2CCF-D4DA-5C8A9EE7D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88" y="1773238"/>
            <a:ext cx="8302625" cy="4824412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Every day the children are invited to join in with three prayers – at the beginning of the day, before lunch and at the end of the day.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Every day, the children take part in Collective Worship.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Children also have two and a half hours of R.E. learning a week.</a:t>
            </a:r>
            <a:endParaRPr lang="en-US" altLang="en-US" dirty="0">
              <a:latin typeface="SassoonPrimaryInfant" pitchFamily="2" charset="0"/>
            </a:endParaRPr>
          </a:p>
        </p:txBody>
      </p:sp>
      <p:pic>
        <p:nvPicPr>
          <p:cNvPr id="3074" name="Picture 2" descr="Hands Praying Clipart transparent PNG - StickPNG">
            <a:extLst>
              <a:ext uri="{FF2B5EF4-FFF2-40B4-BE49-F238E27FC236}">
                <a16:creationId xmlns:a16="http://schemas.microsoft.com/office/drawing/2014/main" id="{925343E3-7BB0-4925-A9DE-8F1FDB947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4330066"/>
            <a:ext cx="1489893" cy="226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A1CA21-A55B-15AE-48EB-0A69A2EBB20E}"/>
              </a:ext>
            </a:extLst>
          </p:cNvPr>
          <p:cNvSpPr/>
          <p:nvPr/>
        </p:nvSpPr>
        <p:spPr>
          <a:xfrm>
            <a:off x="468313" y="1412875"/>
            <a:ext cx="8499475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My Child at School is a web based portal that all the OLICAT trust schools are using to give parents access to information on their child through a webpage or App. It allows us to keep you up to date about important things in your child’s school life.</a:t>
            </a:r>
          </a:p>
          <a:p>
            <a:pPr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  <a:p>
            <a:pPr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  <a:p>
            <a:pPr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When you log in you’ll be able to see: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Your child’s attendance information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Check term dates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Order and pay for lunches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parents’ evenings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and make payment for Morning Larks and Evening Owls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Give permission for school trips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sports clubs and extra-curricular clubs as well as a range of other useful information.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</p:txBody>
      </p:sp>
      <p:sp>
        <p:nvSpPr>
          <p:cNvPr id="17411" name="Title 1">
            <a:extLst>
              <a:ext uri="{FF2B5EF4-FFF2-40B4-BE49-F238E27FC236}">
                <a16:creationId xmlns:a16="http://schemas.microsoft.com/office/drawing/2014/main" id="{87A11781-FC54-C360-0F21-1E147E6B2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MCAS</a:t>
            </a:r>
          </a:p>
        </p:txBody>
      </p:sp>
      <p:pic>
        <p:nvPicPr>
          <p:cNvPr id="17412" name="Picture 2" descr="My Child At School">
            <a:extLst>
              <a:ext uri="{FF2B5EF4-FFF2-40B4-BE49-F238E27FC236}">
                <a16:creationId xmlns:a16="http://schemas.microsoft.com/office/drawing/2014/main" id="{09976FE2-2044-7D6E-6C8E-E493C477B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565400"/>
            <a:ext cx="15875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A1CA21-A55B-15AE-48EB-0A69A2EBB20E}"/>
              </a:ext>
            </a:extLst>
          </p:cNvPr>
          <p:cNvSpPr/>
          <p:nvPr/>
        </p:nvSpPr>
        <p:spPr>
          <a:xfrm>
            <a:off x="539552" y="1959458"/>
            <a:ext cx="8499475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Tuesday 4</a:t>
            </a:r>
            <a:r>
              <a:rPr lang="en-US" sz="4400" baseline="30000" dirty="0">
                <a:solidFill>
                  <a:srgbClr val="333333"/>
                </a:solidFill>
                <a:latin typeface="SassoonPrimaryInfant" pitchFamily="2" charset="0"/>
              </a:rPr>
              <a:t>th</a:t>
            </a: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 November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Thursday 6</a:t>
            </a:r>
            <a:r>
              <a:rPr lang="en-US" sz="4400" baseline="30000" dirty="0">
                <a:solidFill>
                  <a:srgbClr val="333333"/>
                </a:solidFill>
                <a:latin typeface="SassoonPrimaryInfant" pitchFamily="2" charset="0"/>
              </a:rPr>
              <a:t>th</a:t>
            </a: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 November </a:t>
            </a:r>
          </a:p>
        </p:txBody>
      </p:sp>
      <p:sp>
        <p:nvSpPr>
          <p:cNvPr id="17411" name="Title 1">
            <a:extLst>
              <a:ext uri="{FF2B5EF4-FFF2-40B4-BE49-F238E27FC236}">
                <a16:creationId xmlns:a16="http://schemas.microsoft.com/office/drawing/2014/main" id="{87A11781-FC54-C360-0F21-1E147E6B2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Parents Evening </a:t>
            </a:r>
          </a:p>
        </p:txBody>
      </p:sp>
      <p:pic>
        <p:nvPicPr>
          <p:cNvPr id="1026" name="Picture 2" descr="SchoolCloud Parents Evening - Face-to-face Parents' Evenings">
            <a:extLst>
              <a:ext uri="{FF2B5EF4-FFF2-40B4-BE49-F238E27FC236}">
                <a16:creationId xmlns:a16="http://schemas.microsoft.com/office/drawing/2014/main" id="{C46F7B1D-AEE1-40A2-9FC8-B7E93D732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468" y="2852936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311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FF5B697-B778-662E-A725-4ADFE8CFD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Term Dates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5562AE-B389-42D9-A294-C549887F5C91}"/>
              </a:ext>
            </a:extLst>
          </p:cNvPr>
          <p:cNvSpPr txBox="1"/>
          <p:nvPr/>
        </p:nvSpPr>
        <p:spPr>
          <a:xfrm>
            <a:off x="395536" y="1723190"/>
            <a:ext cx="864096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Autumn Term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Wednesday 3rd September 2025 - Friday 19th December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27th October 2025)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Spring Term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Monday 5th January 2026 - Friday 27th March 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16th February 2026)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Summer Term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Monday 13th April 2026 - Monday 20th July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25th May 2026)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Teacher Training Days for 2025/2026 (School closed to children)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Monday 1st September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Tuesday 2nd September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Friday 21st November 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Friday 19th December 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Monday 20th July 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F54B112E85C545BB17E2F53B8F05B8" ma:contentTypeVersion="12" ma:contentTypeDescription="Create a new document." ma:contentTypeScope="" ma:versionID="81e83a147a638009e1cfbf52b645c744">
  <xsd:schema xmlns:xsd="http://www.w3.org/2001/XMLSchema" xmlns:xs="http://www.w3.org/2001/XMLSchema" xmlns:p="http://schemas.microsoft.com/office/2006/metadata/properties" xmlns:ns2="50c49a9a-8f0b-41b9-a15f-ae437c5667ff" targetNamespace="http://schemas.microsoft.com/office/2006/metadata/properties" ma:root="true" ma:fieldsID="f8c7b727ed939f443f0b74b3ed6c5f0c" ns2:_="">
    <xsd:import namespace="50c49a9a-8f0b-41b9-a15f-ae437c5667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c49a9a-8f0b-41b9-a15f-ae437c5667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0cb698-b910-40a7-b983-0c7377c981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0c49a9a-8f0b-41b9-a15f-ae437c5667ff">
      <Terms xmlns="http://schemas.microsoft.com/office/infopath/2007/PartnerControls"/>
    </lcf76f155ced4ddcb4097134ff3c332f>
  </documentManagement>
</p:properties>
</file>

<file path=customXml/item4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D9DD3E2F-E707-4B2B-81BC-5D6FB36A60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c49a9a-8f0b-41b9-a15f-ae437c5667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AE90B0-6469-478E-BE64-4CC0C3F0D5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022834-BA63-4BFC-B8D7-8C97C85B19D5}">
  <ds:schemaRefs>
    <ds:schemaRef ds:uri="http://schemas.microsoft.com/office/2006/metadata/properties"/>
    <ds:schemaRef ds:uri="http://schemas.microsoft.com/office/infopath/2007/PartnerControls"/>
    <ds:schemaRef ds:uri="50c49a9a-8f0b-41b9-a15f-ae437c5667ff"/>
  </ds:schemaRefs>
</ds:datastoreItem>
</file>

<file path=customXml/itemProps4.xml><?xml version="1.0" encoding="utf-8"?>
<ds:datastoreItem xmlns:ds="http://schemas.openxmlformats.org/officeDocument/2006/customXml" ds:itemID="{780BF190-6D2E-49E6-AD6E-D3F398843536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2305</TotalTime>
  <Words>760</Words>
  <Application>Microsoft Office PowerPoint</Application>
  <PresentationFormat>On-screen Show (4:3)</PresentationFormat>
  <Paragraphs>103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SassoonPrimaryInfant</vt:lpstr>
      <vt:lpstr>Office Theme</vt:lpstr>
      <vt:lpstr>       Welcome to  KS1    </vt:lpstr>
      <vt:lpstr>Our classes</vt:lpstr>
      <vt:lpstr>The school day</vt:lpstr>
      <vt:lpstr>Uniform </vt:lpstr>
      <vt:lpstr>P.E. </vt:lpstr>
      <vt:lpstr>Food and Drink</vt:lpstr>
      <vt:lpstr>Our Learning</vt:lpstr>
      <vt:lpstr>Reading</vt:lpstr>
      <vt:lpstr>Writing</vt:lpstr>
      <vt:lpstr>Maths</vt:lpstr>
      <vt:lpstr> Worship</vt:lpstr>
      <vt:lpstr>MCAS</vt:lpstr>
      <vt:lpstr>Parents Evening </vt:lpstr>
      <vt:lpstr>Term Dates  </vt:lpstr>
    </vt:vector>
  </TitlesOfParts>
  <Company>St Josephs Lower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Zebra/Giraffe Class</dc:title>
  <dc:creator>rroma</dc:creator>
  <cp:lastModifiedBy>Amanda Dimmock (SFOA-BEDS)</cp:lastModifiedBy>
  <cp:revision>133</cp:revision>
  <cp:lastPrinted>2020-10-19T16:56:14Z</cp:lastPrinted>
  <dcterms:created xsi:type="dcterms:W3CDTF">2011-09-05T10:36:18Z</dcterms:created>
  <dcterms:modified xsi:type="dcterms:W3CDTF">2025-09-22T12:42:19Z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K Wall</vt:lpwstr>
  </property>
  <property fmtid="{D5CDD505-2E9C-101B-9397-08002B2CF9AE}" pid="3" name="Order">
    <vt:lpwstr>3351000.00000000</vt:lpwstr>
  </property>
  <property fmtid="{D5CDD505-2E9C-101B-9397-08002B2CF9AE}" pid="4" name="display_urn:schemas-microsoft-com:office:office#Author">
    <vt:lpwstr>K Wall</vt:lpwstr>
  </property>
  <property fmtid="{D5CDD505-2E9C-101B-9397-08002B2CF9AE}" pid="5" name="ContentTypeId">
    <vt:lpwstr>0x010100AEF54B112E85C545BB17E2F53B8F05B8</vt:lpwstr>
  </property>
</Properties>
</file>