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20"/>
  </p:notesMasterIdLst>
  <p:sldIdLst>
    <p:sldId id="256" r:id="rId6"/>
    <p:sldId id="268" r:id="rId7"/>
    <p:sldId id="267" r:id="rId8"/>
    <p:sldId id="261" r:id="rId9"/>
    <p:sldId id="276" r:id="rId10"/>
    <p:sldId id="257" r:id="rId11"/>
    <p:sldId id="262" r:id="rId12"/>
    <p:sldId id="272" r:id="rId13"/>
    <p:sldId id="273" r:id="rId14"/>
    <p:sldId id="263" r:id="rId15"/>
    <p:sldId id="260" r:id="rId16"/>
    <p:sldId id="275" r:id="rId17"/>
    <p:sldId id="277" r:id="rId18"/>
    <p:sldId id="274" r:id="rId19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  <a:srgbClr val="F2F0AE"/>
    <a:srgbClr val="66003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882" autoAdjust="0"/>
    <p:restoredTop sz="95801" autoAdjust="0"/>
  </p:normalViewPr>
  <p:slideViewPr>
    <p:cSldViewPr>
      <p:cViewPr varScale="1">
        <p:scale>
          <a:sx n="85" d="100"/>
          <a:sy n="85" d="100"/>
        </p:scale>
        <p:origin x="169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EE9744-31F5-6937-FD96-7FA7968130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C651FB-2958-11F5-5878-F3B1BEF6B66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D1849BE2-4442-480F-8091-F674084992CD}" type="datetimeFigureOut">
              <a:rPr lang="en-GB"/>
              <a:pPr>
                <a:defRPr/>
              </a:pPr>
              <a:t>28/01/2026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29E42CF-CFDD-72B9-A5A1-4322402F6C7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1A6AACC-F294-DC2F-4CE6-2843E514EB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460B8D-1254-F6CB-64E5-495BF8DD3FE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9D9796-2446-B800-EB8D-36A0DEC905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1EF3FF8-64A7-4958-BC16-126429C3A86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>
            <a:extLst>
              <a:ext uri="{FF2B5EF4-FFF2-40B4-BE49-F238E27FC236}">
                <a16:creationId xmlns:a16="http://schemas.microsoft.com/office/drawing/2014/main" id="{745FBDA7-F858-DEEE-C2F5-EAB4E6E055D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Notes Placeholder 2">
            <a:extLst>
              <a:ext uri="{FF2B5EF4-FFF2-40B4-BE49-F238E27FC236}">
                <a16:creationId xmlns:a16="http://schemas.microsoft.com/office/drawing/2014/main" id="{5E2DCC92-493F-9190-50A6-39F846B6B6A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7172" name="Slide Number Placeholder 3">
            <a:extLst>
              <a:ext uri="{FF2B5EF4-FFF2-40B4-BE49-F238E27FC236}">
                <a16:creationId xmlns:a16="http://schemas.microsoft.com/office/drawing/2014/main" id="{187F8AA0-01B3-CC32-AB24-6678AE4EE36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9B61F295-46C9-4148-9DB9-A89DE6D0F3FB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B0C172DB-30B6-3233-D982-FF39E07EB88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7DEC1EC3-4E7A-7AE5-21DC-178516F2AB7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2AE697F2-8AEC-C270-EFEC-DE060EF12F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7A6D7F91-ADEB-4FFA-BF52-240D7739C734}" type="slidenum">
              <a:rPr lang="en-GB" altLang="en-US"/>
              <a:pPr/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825BE3-59C1-705B-99F1-FB326B3BD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F2D6EB-F010-4276-FA1D-5E3054179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8D6B97-F9EB-47E7-63C4-60C55A312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DBFC2C-037D-4399-B64C-7A08D39EF63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175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792CB2-2D02-8E25-C8D8-FA96D6AFB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7890D2-7964-53C6-368F-9948EF139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2799F0-C472-D21C-403F-8A70CD2D5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9FA2F3-6546-4DD7-945C-3401BA7E05B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0326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7CEFA-6B58-197C-E07D-92D1899A5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D897A6-7072-C06E-A274-8972A668D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5BFFCD-5CCD-1B17-CC32-5D8CB93E9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285F24-6CF6-4B98-9546-33F1E283E2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8321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D4ADD3B-26DA-AD77-AD7C-13D4AB6824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8C47F84-8776-F17E-FE8E-2FAF5B306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6868B0F-ED63-2FD0-C845-7E2A1AF5E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4D6F82-1150-4C39-A734-3BC90A80AE0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203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BDBF5D1-8B9F-0B0F-23C5-954C89C01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701D4D5-0477-611D-9DE4-9D8293FF0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B368177-1585-1064-F388-2988972CD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C9AD0D-B9E3-4119-834D-6EFD92C294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5881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73815EC-8006-262C-64D2-691E5838E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52C0790-37A0-3A0F-5EAB-9B27F6C8F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751408B8-CEB9-04F7-618C-04285FD826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22DB12-9376-4AE3-B16C-5BF04DE91D8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325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520FE5E-A232-AB4D-26C6-671BE8213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7C1BF80-DA96-0A3C-7169-8EC28EBE97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8CE3C18-277C-1624-9235-A22AAF5CC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DDBB14-7C37-444F-A982-88DF6D5652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31257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B61C7B5-FAE4-1F72-6A13-1590C6086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DE9C4DE-2367-F7C5-E081-980D1CDC6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8344053-30E5-E774-9323-396469B269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445FD1-C741-450F-84A9-4F77A39291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02306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E11E9BC-2BB7-6A76-7D04-ACCA6B109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74CFB94-ED5A-3C90-0CF5-29EDB52188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7CF92E6-A17D-9A63-2E9D-D8261DC99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F6700-C93B-44BC-A53C-8FE8E89E83F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5179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8115BE-D4AC-E341-433B-289AB9711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369F9-9282-990E-5449-A5030212B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7A0E89-6546-4B39-036B-7F5BE28E9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E16261-69DB-4520-ADA6-BA03F90A8A8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892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6734A5-4A27-8FE3-C9A1-BE0281AB3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CC7966-118A-6B87-0D50-4AD60247D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7CC026-FCBF-BC4F-618C-86774A0C7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52CD08-988B-4150-9A8C-6DF2B44D56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561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F0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26C8CD2-4006-FE7E-084F-6D0514E49C2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974AD98-C5C2-397A-F74E-77A3B02C857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C9F61B-6C0C-27D4-00FA-D5720EDFBB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F96BDB-13EE-5891-2647-41C3187063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5854F6-6ED8-5621-EE46-CBD53B9E75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fld id="{B455D59D-C54D-4394-B804-250423297B71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96DAD9A7-6093-3F1E-863C-DF87589CE4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63" y="188641"/>
            <a:ext cx="9144000" cy="6552728"/>
          </a:xfrm>
        </p:spPr>
        <p:txBody>
          <a:bodyPr/>
          <a:lstStyle/>
          <a:p>
            <a:pPr eaLnBrk="1" hangingPunct="1"/>
            <a:r>
              <a:rPr lang="en-GB" altLang="en-US" sz="8000" b="1" dirty="0">
                <a:latin typeface="SassoonPrimaryInfant" pitchFamily="2" charset="0"/>
              </a:rPr>
              <a:t>Welcome to </a:t>
            </a:r>
            <a:br>
              <a:rPr lang="en-GB" altLang="en-US" sz="8000" b="1" dirty="0">
                <a:latin typeface="SassoonPrimaryInfant" pitchFamily="2" charset="0"/>
              </a:rPr>
            </a:br>
            <a:r>
              <a:rPr lang="en-GB" altLang="en-US" sz="8000" b="1" dirty="0">
                <a:latin typeface="SassoonPrimaryInfant" pitchFamily="2" charset="0"/>
              </a:rPr>
              <a:t>Lower KS2</a:t>
            </a:r>
            <a:br>
              <a:rPr lang="en-GB" altLang="en-US" sz="8000" b="1" dirty="0">
                <a:latin typeface="SassoonPrimaryInfant" pitchFamily="2" charset="0"/>
              </a:rPr>
            </a:br>
            <a:r>
              <a:rPr lang="en-GB" altLang="en-US" sz="5400" b="1" dirty="0">
                <a:latin typeface="SassoonPrimaryInfant" pitchFamily="2" charset="0"/>
              </a:rPr>
              <a:t> </a:t>
            </a:r>
            <a:br>
              <a:rPr lang="en-GB" altLang="en-US" sz="8000" dirty="0">
                <a:latin typeface="SassoonPrimaryInfant" pitchFamily="2" charset="0"/>
              </a:rPr>
            </a:br>
            <a:r>
              <a:rPr lang="en-GB" altLang="en-US" sz="3200" dirty="0">
                <a:latin typeface="SassoonPrimaryInfant" pitchFamily="2" charset="0"/>
              </a:rPr>
              <a:t>Willow Class – Mrs Brown, Mrs Patterson &amp; Miss Pearson</a:t>
            </a:r>
            <a:br>
              <a:rPr lang="en-GB" altLang="en-US" sz="3200" dirty="0">
                <a:latin typeface="SassoonPrimaryInfant" pitchFamily="2" charset="0"/>
              </a:rPr>
            </a:br>
            <a:br>
              <a:rPr lang="en-GB" altLang="en-US" sz="3200" dirty="0">
                <a:latin typeface="SassoonPrimaryInfant" pitchFamily="2" charset="0"/>
              </a:rPr>
            </a:br>
            <a:r>
              <a:rPr lang="en-GB" altLang="en-US" sz="3200" dirty="0">
                <a:latin typeface="SassoonPrimaryInfant" pitchFamily="2" charset="0"/>
              </a:rPr>
              <a:t>Oak Class – Mrs Stock, Mrs Dimmock &amp; Mrs Udoh</a:t>
            </a:r>
            <a:br>
              <a:rPr lang="en-GB" altLang="en-US" sz="3200" dirty="0">
                <a:latin typeface="SassoonPrimaryInfant" pitchFamily="2" charset="0"/>
              </a:rPr>
            </a:br>
            <a:br>
              <a:rPr lang="en-GB" altLang="en-US" sz="3200" dirty="0">
                <a:latin typeface="SassoonPrimaryInfant" pitchFamily="2" charset="0"/>
              </a:rPr>
            </a:br>
            <a:r>
              <a:rPr lang="en-GB" altLang="en-US" sz="3200" dirty="0">
                <a:latin typeface="SassoonPrimaryInfant" pitchFamily="2" charset="0"/>
              </a:rPr>
              <a:t>Silver Birch Class – Mr Brown, Mrs Dimmock &amp; Mrs </a:t>
            </a:r>
            <a:r>
              <a:rPr lang="en-GB" altLang="en-US" sz="3200" dirty="0" err="1">
                <a:latin typeface="SassoonPrimaryInfant" pitchFamily="2" charset="0"/>
              </a:rPr>
              <a:t>Przybylo</a:t>
            </a:r>
            <a:br>
              <a:rPr lang="en-GB" altLang="en-US" sz="3200" dirty="0">
                <a:latin typeface="SassoonPrimaryInfant" pitchFamily="2" charset="0"/>
              </a:rPr>
            </a:br>
            <a:r>
              <a:rPr lang="en-GB" altLang="en-US" sz="3200" dirty="0">
                <a:latin typeface="SassoonPrimaryInfant" pitchFamily="2" charset="0"/>
              </a:rPr>
              <a:t> </a:t>
            </a:r>
            <a:endParaRPr lang="en-US" altLang="en-US" sz="3600" dirty="0">
              <a:latin typeface="SassoonPrimaryInfant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7B115B3-2893-D7B8-B882-F75D404A5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588" y="115888"/>
            <a:ext cx="7886700" cy="1325562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The school day</a:t>
            </a:r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079244D6-EF59-46AD-7CE8-233EB5F9E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0" y="1462088"/>
            <a:ext cx="8640763" cy="5063256"/>
          </a:xfrm>
        </p:spPr>
        <p:txBody>
          <a:bodyPr/>
          <a:lstStyle/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7:30 – Morning Larks Breakfast Club opens (Children must be booked in advance). There is a charge for this.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8:15-8:30 – Early club – free of charge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8:30 – School opens – children to arrive and complete morning jobs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8:55 – Registers are taken. Any children arriving after this point are marked as late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11:00 - Break Time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12:15 - Lunch Time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3:15 - Home time </a:t>
            </a:r>
          </a:p>
          <a:p>
            <a:pPr eaLnBrk="1" hangingPunct="1"/>
            <a:r>
              <a:rPr lang="en-GB" altLang="en-US" sz="2400" dirty="0">
                <a:latin typeface="SassoonPrimaryInfant" pitchFamily="2" charset="0"/>
              </a:rPr>
              <a:t>3:30 – Evening Owls – any child not collected by 3:25 will be taken to Evening Owls and will be charged. Children attending Evening Owls must be booked in advance.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A47A2B57-B0E6-6571-E55F-2F06A65F7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Uniform</a:t>
            </a:r>
            <a:r>
              <a:rPr lang="en-GB" altLang="en-US" sz="6000">
                <a:latin typeface="SassoonPrimaryInfant" pitchFamily="2" charset="0"/>
              </a:rPr>
              <a:t> 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13B33C64-B621-D05A-C707-F09124E504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3616" y="1690688"/>
            <a:ext cx="7886700" cy="4351338"/>
          </a:xfrm>
        </p:spPr>
        <p:txBody>
          <a:bodyPr rtlCol="0">
            <a:normAutofit fontScale="32500" lnSpcReduction="20000"/>
          </a:bodyPr>
          <a:lstStyle/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jumper with school logo  </a:t>
            </a:r>
          </a:p>
          <a:p>
            <a:pPr marL="0" indent="0" eaLnBrk="1" hangingPunct="1">
              <a:buNone/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white shirt and tie</a:t>
            </a:r>
          </a:p>
          <a:p>
            <a:pPr eaLnBrk="1" hangingPunct="1"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black or grey trousers</a:t>
            </a:r>
          </a:p>
          <a:p>
            <a:pPr marL="0" indent="0" eaLnBrk="1" hangingPunct="1">
              <a:buNone/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all children must wear sensible black shoes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6400" dirty="0">
                <a:latin typeface="SassoonPrimaryInfant" pitchFamily="2" charset="0"/>
              </a:rPr>
              <a:t>which cover the whole foot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eaLnBrk="1" hangingPunct="1">
              <a:defRPr/>
            </a:pPr>
            <a:r>
              <a:rPr lang="en-GB" altLang="en-US" sz="6400" dirty="0">
                <a:latin typeface="SassoonPrimaryInfant" pitchFamily="2" charset="0"/>
              </a:rPr>
              <a:t>book bag/small rucksack </a:t>
            </a:r>
          </a:p>
          <a:p>
            <a:pPr eaLnBrk="1" hangingPunct="1">
              <a:defRPr/>
            </a:pPr>
            <a:endParaRPr lang="en-GB" altLang="en-US" sz="6400" dirty="0">
              <a:latin typeface="SassoonPrimaryInfant" pitchFamily="2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6400" b="1" dirty="0">
                <a:solidFill>
                  <a:srgbClr val="FF0000"/>
                </a:solidFill>
                <a:latin typeface="SassoonPrimaryInfant" pitchFamily="2" charset="0"/>
              </a:rPr>
              <a:t>Please make sure everything is labelled!</a:t>
            </a:r>
          </a:p>
          <a:p>
            <a:pPr eaLnBrk="1" hangingPunct="1">
              <a:defRPr/>
            </a:pPr>
            <a:endParaRPr lang="en-GB" altLang="en-US" sz="5000" dirty="0">
              <a:latin typeface="SassoonPrimaryInfant" pitchFamily="2" charset="0"/>
            </a:endParaRPr>
          </a:p>
          <a:p>
            <a:pPr eaLnBrk="1" hangingPunct="1">
              <a:defRPr/>
            </a:pPr>
            <a:endParaRPr lang="en-GB" altLang="en-US" sz="5000" dirty="0">
              <a:latin typeface="SassoonPrimaryInfant" pitchFamily="2" charset="0"/>
            </a:endParaRPr>
          </a:p>
          <a:p>
            <a:pPr eaLnBrk="1" hangingPunct="1">
              <a:defRPr/>
            </a:pPr>
            <a:endParaRPr lang="en-GB" altLang="en-US" sz="5000" dirty="0">
              <a:latin typeface="SassoonPrimaryInfant" pitchFamily="2" charset="0"/>
            </a:endParaRPr>
          </a:p>
          <a:p>
            <a:pPr eaLnBrk="1" hangingPunct="1">
              <a:defRPr/>
            </a:pPr>
            <a:endParaRPr lang="en-GB" altLang="en-US" sz="5000" dirty="0">
              <a:latin typeface="SassoonPrimaryInfant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6ECBE09-F612-4392-A1DC-B68EB853E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268760"/>
            <a:ext cx="172402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1C552CD9-EE5D-4CBD-A344-BF9EFB8158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7519" y="1268760"/>
            <a:ext cx="1900785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B9A3912-DA92-4B4C-9E45-1AB2B75711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7633" y="3343300"/>
            <a:ext cx="3657600" cy="21336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13DC6F3-8955-4D2D-B0B9-A25209B61A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4829" y="5400675"/>
            <a:ext cx="2857500" cy="14573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E1BEDEC9-66D0-0740-DB65-6F85C067E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388" y="350838"/>
            <a:ext cx="822960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P.E. 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B15A1862-CD39-D7F9-AD6A-E5B6F77874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565650"/>
          </a:xfrm>
        </p:spPr>
        <p:txBody>
          <a:bodyPr/>
          <a:lstStyle/>
          <a:p>
            <a:pPr eaLnBrk="1" hangingPunct="1"/>
            <a:r>
              <a:rPr lang="en-GB" altLang="en-US" sz="2800" dirty="0">
                <a:latin typeface="SassoonPrimaryInfant" pitchFamily="2" charset="0"/>
              </a:rPr>
              <a:t>PE  is on a Tuesday and children should come to school wearing their PE kit.  </a:t>
            </a:r>
          </a:p>
          <a:p>
            <a:pPr eaLnBrk="1" hangingPunct="1"/>
            <a:r>
              <a:rPr lang="en-GB" altLang="en-US" sz="2800" dirty="0">
                <a:latin typeface="SassoonPrimaryInfant" pitchFamily="2" charset="0"/>
              </a:rPr>
              <a:t>PE uniform includes:</a:t>
            </a:r>
          </a:p>
          <a:p>
            <a:pPr lvl="1" eaLnBrk="1" hangingPunct="1"/>
            <a:r>
              <a:rPr lang="en-GB" altLang="en-US" sz="2500" dirty="0">
                <a:latin typeface="SassoonPrimaryInfant" pitchFamily="2" charset="0"/>
              </a:rPr>
              <a:t>green school t-shirt</a:t>
            </a:r>
          </a:p>
          <a:p>
            <a:pPr lvl="1" eaLnBrk="1" hangingPunct="1"/>
            <a:r>
              <a:rPr lang="en-GB" altLang="en-US" sz="2500" dirty="0">
                <a:latin typeface="SassoonPrimaryInfant" pitchFamily="2" charset="0"/>
              </a:rPr>
              <a:t>black shorts</a:t>
            </a:r>
          </a:p>
          <a:p>
            <a:pPr lvl="1" eaLnBrk="1" hangingPunct="1"/>
            <a:r>
              <a:rPr lang="en-GB" altLang="en-US" sz="2500" dirty="0">
                <a:latin typeface="SassoonPrimaryInfant" pitchFamily="2" charset="0"/>
              </a:rPr>
              <a:t>black trousers</a:t>
            </a:r>
          </a:p>
          <a:p>
            <a:pPr lvl="1" eaLnBrk="1" hangingPunct="1"/>
            <a:r>
              <a:rPr lang="en-GB" altLang="en-US" sz="2500" dirty="0">
                <a:latin typeface="SassoonPrimaryInfant" pitchFamily="2" charset="0"/>
              </a:rPr>
              <a:t>trainers or plimsolls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E4E6345-A27D-4D54-B0F5-008014705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725144"/>
            <a:ext cx="2555776" cy="172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B063041-1CF8-4BA5-AD95-F037B3130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696" y="2305044"/>
            <a:ext cx="2160240" cy="230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B6621775-2948-EC67-E72C-BBAF4C976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588" y="115888"/>
            <a:ext cx="7886700" cy="1325562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Food and Drink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BA7071BD-8288-D9E7-92DE-C5CB30813A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7225" y="1462088"/>
            <a:ext cx="7886700" cy="5280025"/>
          </a:xfrm>
        </p:spPr>
        <p:txBody>
          <a:bodyPr/>
          <a:lstStyle/>
          <a:p>
            <a:pPr eaLnBrk="1" hangingPunct="1"/>
            <a:r>
              <a:rPr lang="en-GB" altLang="en-US" sz="3000" dirty="0">
                <a:latin typeface="SassoonPrimaryInfant" pitchFamily="2" charset="0"/>
              </a:rPr>
              <a:t>All children are provided with a water bottle.</a:t>
            </a:r>
          </a:p>
          <a:p>
            <a:pPr eaLnBrk="1" hangingPunct="1"/>
            <a:endParaRPr lang="en-GB" altLang="en-US" sz="3000" dirty="0">
              <a:latin typeface="SassoonPrimaryInfant" pitchFamily="2" charset="0"/>
            </a:endParaRPr>
          </a:p>
          <a:p>
            <a:pPr eaLnBrk="1" hangingPunct="1"/>
            <a:r>
              <a:rPr lang="en-GB" altLang="en-US" sz="3000" dirty="0">
                <a:latin typeface="SassoonPrimaryInfant" pitchFamily="2" charset="0"/>
              </a:rPr>
              <a:t>Children can bring in a healthy snack for break time which needs to be kept in their book bag/small rucksack until break time. </a:t>
            </a:r>
          </a:p>
          <a:p>
            <a:pPr eaLnBrk="1" hangingPunct="1"/>
            <a:endParaRPr lang="en-GB" altLang="en-US" sz="3000" dirty="0">
              <a:latin typeface="SassoonPrimaryInfant" pitchFamily="2" charset="0"/>
            </a:endParaRPr>
          </a:p>
          <a:p>
            <a:pPr eaLnBrk="1" hangingPunct="1"/>
            <a:r>
              <a:rPr lang="en-GB" altLang="en-US" sz="3000" dirty="0">
                <a:latin typeface="SassoonPrimaryInfant" pitchFamily="2" charset="0"/>
              </a:rPr>
              <a:t>School dinners must be ordered in advance on the MCAS app. School dinners cost £2.50</a:t>
            </a:r>
          </a:p>
          <a:p>
            <a:pPr eaLnBrk="1" hangingPunct="1"/>
            <a:endParaRPr lang="en-GB" altLang="en-US" sz="3000" dirty="0">
              <a:latin typeface="SassoonPrimaryInfant" pitchFamily="2" charset="0"/>
            </a:endParaRPr>
          </a:p>
          <a:p>
            <a:pPr eaLnBrk="1" hangingPunct="1"/>
            <a:r>
              <a:rPr lang="en-GB" altLang="en-US" sz="3000" dirty="0">
                <a:latin typeface="SassoonPrimaryInfant" pitchFamily="2" charset="0"/>
              </a:rPr>
              <a:t>Children may bring a packed lunch if they wish to.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EC40EE59-4588-473C-6253-DAA441109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850" y="-17686"/>
            <a:ext cx="8353425" cy="1214438"/>
          </a:xfrm>
        </p:spPr>
        <p:txBody>
          <a:bodyPr/>
          <a:lstStyle/>
          <a:p>
            <a:pPr algn="ctr" eaLnBrk="1" hangingPunct="1"/>
            <a:r>
              <a:rPr lang="en-GB" altLang="en-US" sz="6000" b="1" dirty="0">
                <a:latin typeface="SassoonPrimaryInfant" pitchFamily="2" charset="0"/>
              </a:rPr>
              <a:t>Our Learning</a:t>
            </a:r>
            <a:endParaRPr lang="en-US" altLang="en-US" sz="6000" b="1" dirty="0">
              <a:latin typeface="SassoonPrimaryInfant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72FE6B-F450-4E6A-9F7A-C12D88A1AA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463" y="1218293"/>
            <a:ext cx="7773074" cy="539542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292F799E-2FF7-28DD-C279-AF5A25B5E9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1138"/>
            <a:ext cx="836295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Reading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09E7FFD2-6B64-A068-B016-2F13C8EBDB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52600"/>
            <a:ext cx="8362950" cy="51133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We offer children the opportunity to read every day in school.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In Lower Key Stage 2 we would love for children read each day at home for at least 20 minutes. 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Children have access to the library may bring home library books to support in this. 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1D277C79-62D5-29FD-3E3E-C506B5791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1138"/>
            <a:ext cx="836295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Writing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ECF68A0E-D17B-8E27-1D9F-BAECB3050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43075"/>
            <a:ext cx="8362950" cy="51133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Writing is across all aspects of the curriculum. 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Children are explicitly taught writing skills in English and they learn to apply these in all other subjects. </a:t>
            </a:r>
          </a:p>
          <a:p>
            <a:pPr marL="0" indent="0" eaLnBrk="1" hangingPunct="1">
              <a:lnSpc>
                <a:spcPct val="80000"/>
              </a:lnSpc>
              <a:buFont typeface="Arial" panose="020B0604020202020204" pitchFamily="34" charset="0"/>
              <a:buNone/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Children have multiple writing opportunities to engage with every day.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95A18E74-C203-F5DE-C3DD-2CFF3D761E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1138"/>
            <a:ext cx="836295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Maths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12291" name="Rectangle 3">
            <a:extLst>
              <a:ext uri="{FF2B5EF4-FFF2-40B4-BE49-F238E27FC236}">
                <a16:creationId xmlns:a16="http://schemas.microsoft.com/office/drawing/2014/main" id="{52D5C274-3C54-A3E1-EF7C-8FE91344DA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43075"/>
            <a:ext cx="8362950" cy="5113338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Maths takes place in school every day.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Children are exposed to a variety of learning experiences to be able to apply all the skills they learn.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altLang="en-US" sz="2800" dirty="0">
              <a:latin typeface="SassoonPrimaryInfant" pitchFamily="2" charset="0"/>
            </a:endParaRPr>
          </a:p>
          <a:p>
            <a:pPr eaLnBrk="1" hangingPunct="1">
              <a:lnSpc>
                <a:spcPct val="80000"/>
              </a:lnSpc>
              <a:defRPr/>
            </a:pPr>
            <a:r>
              <a:rPr lang="en-GB" altLang="en-US" sz="2800" dirty="0">
                <a:latin typeface="SassoonPrimaryInfant" pitchFamily="2" charset="0"/>
              </a:rPr>
              <a:t>To support your child at home, please encourage them to use TTRS or </a:t>
            </a:r>
            <a:r>
              <a:rPr lang="en-GB" altLang="en-US" sz="2800" dirty="0" err="1">
                <a:latin typeface="SassoonPrimaryInfant" pitchFamily="2" charset="0"/>
              </a:rPr>
              <a:t>numbots</a:t>
            </a:r>
            <a:r>
              <a:rPr lang="en-GB" altLang="en-US" sz="2800" dirty="0">
                <a:latin typeface="SassoonPrimaryInfant" pitchFamily="2" charset="0"/>
              </a:rPr>
              <a:t> daily and access any tasks set on IXL.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5138653-4398-75F8-6F58-15450AEA9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788" y="333375"/>
            <a:ext cx="849630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 Worship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DE0B17BC-ED6D-2CCF-D4DA-5C8A9EE7D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688" y="1773238"/>
            <a:ext cx="8302625" cy="4824412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>
                <a:latin typeface="SassoonPrimaryInfant" pitchFamily="2" charset="0"/>
              </a:rPr>
              <a:t>Every day the children are invited to join in with three prayers – at the beginning of the day, before lunch and at the end of the day.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dirty="0">
              <a:latin typeface="SassoonPrimaryInfant" pitchFamily="2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>
                <a:latin typeface="SassoonPrimaryInfant" pitchFamily="2" charset="0"/>
              </a:rPr>
              <a:t>Every day, the children take part in Collective Worship.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endParaRPr lang="en-GB" altLang="en-US" dirty="0">
              <a:latin typeface="SassoonPrimaryInfant" pitchFamily="2" charset="0"/>
            </a:endParaRP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dirty="0">
                <a:latin typeface="SassoonPrimaryInfant" pitchFamily="2" charset="0"/>
              </a:rPr>
              <a:t>Children also have two and a half hours of R.E. learning a week.</a:t>
            </a:r>
            <a:endParaRPr lang="en-US" altLang="en-US" dirty="0">
              <a:latin typeface="SassoonPrimaryInfant" pitchFamily="2" charset="0"/>
            </a:endParaRPr>
          </a:p>
        </p:txBody>
      </p:sp>
      <p:pic>
        <p:nvPicPr>
          <p:cNvPr id="3074" name="Picture 2" descr="Hands Praying Clipart transparent PNG - StickPNG">
            <a:extLst>
              <a:ext uri="{FF2B5EF4-FFF2-40B4-BE49-F238E27FC236}">
                <a16:creationId xmlns:a16="http://schemas.microsoft.com/office/drawing/2014/main" id="{925343E3-7BB0-4925-A9DE-8F1FDB947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6163" y="4330066"/>
            <a:ext cx="1489893" cy="226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11B7BF1D-65DE-CFC6-D6DD-81F0A680A7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825" y="125413"/>
            <a:ext cx="8642350" cy="1143000"/>
          </a:xfrm>
        </p:spPr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Homework</a:t>
            </a:r>
            <a:endParaRPr lang="en-US" altLang="en-US" sz="6000" b="1">
              <a:latin typeface="SassoonPrimaryInfant" pitchFamily="2" charset="0"/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EEC1BD1F-239E-F644-FD17-1C534CBACD6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50825" y="1557338"/>
            <a:ext cx="8640763" cy="4752975"/>
          </a:xfrm>
        </p:spPr>
        <p:txBody>
          <a:bodyPr rtlCol="0">
            <a:normAutofit/>
          </a:bodyPr>
          <a:lstStyle/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800" b="1" i="1" u="sng" dirty="0">
                <a:latin typeface="SassoonPrimaryInfant" pitchFamily="2" charset="0"/>
              </a:rPr>
              <a:t> </a:t>
            </a:r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r>
              <a:rPr lang="en-GB" altLang="en-US" sz="2800" dirty="0">
                <a:latin typeface="SassoonPrimaryInfant" pitchFamily="2" charset="0"/>
              </a:rPr>
              <a:t>Each week we ask that the children complete the following for their homework: 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  <a:defRPr/>
            </a:pPr>
            <a:r>
              <a:rPr lang="en-GB" altLang="en-US" sz="2800" dirty="0">
                <a:latin typeface="SassoonPrimaryInfant" pitchFamily="2" charset="0"/>
              </a:rPr>
              <a:t>30 questions on IXL – a mix of Maths and English 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  <a:defRPr/>
            </a:pPr>
            <a:r>
              <a:rPr lang="en-GB" altLang="en-US" sz="2800" dirty="0">
                <a:latin typeface="SassoonPrimaryInfant" pitchFamily="2" charset="0"/>
              </a:rPr>
              <a:t>15 minutes on TTRS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  <a:defRPr/>
            </a:pPr>
            <a:r>
              <a:rPr lang="en-GB" altLang="en-US" sz="2800" dirty="0">
                <a:latin typeface="SassoonPrimaryInfant" pitchFamily="2" charset="0"/>
              </a:rPr>
              <a:t>Spelling practice  </a:t>
            </a:r>
          </a:p>
          <a:p>
            <a:pPr marL="514350" indent="-514350" eaLnBrk="1" hangingPunct="1">
              <a:buFont typeface="Arial" panose="020B0604020202020204" pitchFamily="34" charset="0"/>
              <a:buAutoNum type="arabicPeriod"/>
              <a:defRPr/>
            </a:pPr>
            <a:r>
              <a:rPr lang="en-GB" altLang="en-US" sz="2800" dirty="0">
                <a:latin typeface="SassoonPrimaryInfant" pitchFamily="2" charset="0"/>
              </a:rPr>
              <a:t>Daily reading </a:t>
            </a:r>
          </a:p>
          <a:p>
            <a:pPr eaLnBrk="1" hangingPunct="1">
              <a:defRPr/>
            </a:pPr>
            <a:endParaRPr lang="en-GB" altLang="en-US" sz="2800" dirty="0">
              <a:latin typeface="SassoonPrimaryInfant" pitchFamily="2" charset="0"/>
            </a:endParaRPr>
          </a:p>
        </p:txBody>
      </p:sp>
      <p:pic>
        <p:nvPicPr>
          <p:cNvPr id="16388" name="Picture 9" descr="Times Tables Rock Stars: Play">
            <a:extLst>
              <a:ext uri="{FF2B5EF4-FFF2-40B4-BE49-F238E27FC236}">
                <a16:creationId xmlns:a16="http://schemas.microsoft.com/office/drawing/2014/main" id="{9081EE70-52B0-1F71-570B-78DB00BA1A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764" y="4979193"/>
            <a:ext cx="1648444" cy="1245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8" descr="IXL | Maths and English Practice">
            <a:extLst>
              <a:ext uri="{FF2B5EF4-FFF2-40B4-BE49-F238E27FC236}">
                <a16:creationId xmlns:a16="http://schemas.microsoft.com/office/drawing/2014/main" id="{9C3FFF3D-1ECB-0E5D-56D7-24E68D216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979193"/>
            <a:ext cx="1243012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6A1CA21-A55B-15AE-48EB-0A69A2EBB20E}"/>
              </a:ext>
            </a:extLst>
          </p:cNvPr>
          <p:cNvSpPr/>
          <p:nvPr/>
        </p:nvSpPr>
        <p:spPr>
          <a:xfrm>
            <a:off x="468313" y="1412875"/>
            <a:ext cx="8499475" cy="50165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My Child at School is a web based portal that all the OLICAT trust schools are using to give parents access to information on their child through a webpage or App. It allows us to keep you up to date about important things in your child’s school life.</a:t>
            </a:r>
          </a:p>
          <a:p>
            <a:pPr>
              <a:defRPr/>
            </a:pPr>
            <a:endParaRPr lang="en-US" sz="2000" dirty="0">
              <a:solidFill>
                <a:srgbClr val="333333"/>
              </a:solidFill>
              <a:latin typeface="SassoonPrimaryInfant" pitchFamily="2" charset="0"/>
            </a:endParaRPr>
          </a:p>
          <a:p>
            <a:pPr>
              <a:defRPr/>
            </a:pPr>
            <a:endParaRPr lang="en-US" sz="2000" dirty="0">
              <a:solidFill>
                <a:srgbClr val="333333"/>
              </a:solidFill>
              <a:latin typeface="SassoonPrimaryInfant" pitchFamily="2" charset="0"/>
            </a:endParaRPr>
          </a:p>
          <a:p>
            <a:pPr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When you log in you’ll be able to see: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Your child’s attendance information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Check term dates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Order and pay for lunches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Book parents’ evenings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Book and make payment for Morning Larks and Evening Owls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Give permission for school trips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srgbClr val="333333"/>
                </a:solidFill>
                <a:latin typeface="SassoonPrimaryInfant" pitchFamily="2" charset="0"/>
              </a:rPr>
              <a:t>Book sports clubs and extra-curricular clubs as well as a range of other useful information.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sz="2000" dirty="0">
              <a:solidFill>
                <a:srgbClr val="333333"/>
              </a:solidFill>
              <a:latin typeface="SassoonPrimaryInfant" pitchFamily="2" charset="0"/>
            </a:endParaRPr>
          </a:p>
        </p:txBody>
      </p:sp>
      <p:sp>
        <p:nvSpPr>
          <p:cNvPr id="17411" name="Title 1">
            <a:extLst>
              <a:ext uri="{FF2B5EF4-FFF2-40B4-BE49-F238E27FC236}">
                <a16:creationId xmlns:a16="http://schemas.microsoft.com/office/drawing/2014/main" id="{87A11781-FC54-C360-0F21-1E147E6B2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6000" b="1">
                <a:latin typeface="SassoonPrimaryInfant" pitchFamily="2" charset="0"/>
              </a:rPr>
              <a:t>MCAS</a:t>
            </a:r>
          </a:p>
        </p:txBody>
      </p:sp>
      <p:pic>
        <p:nvPicPr>
          <p:cNvPr id="17412" name="Picture 2" descr="My Child At School">
            <a:extLst>
              <a:ext uri="{FF2B5EF4-FFF2-40B4-BE49-F238E27FC236}">
                <a16:creationId xmlns:a16="http://schemas.microsoft.com/office/drawing/2014/main" id="{09976FE2-2044-7D6E-6C8E-E493C477B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2565400"/>
            <a:ext cx="1587500" cy="222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6A1CA21-A55B-15AE-48EB-0A69A2EBB20E}"/>
              </a:ext>
            </a:extLst>
          </p:cNvPr>
          <p:cNvSpPr/>
          <p:nvPr/>
        </p:nvSpPr>
        <p:spPr>
          <a:xfrm>
            <a:off x="539552" y="1959458"/>
            <a:ext cx="8499475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4400" dirty="0">
                <a:solidFill>
                  <a:srgbClr val="333333"/>
                </a:solidFill>
                <a:latin typeface="SassoonPrimaryInfant" pitchFamily="2" charset="0"/>
              </a:rPr>
              <a:t>Tuesday 4</a:t>
            </a:r>
            <a:r>
              <a:rPr lang="en-US" sz="4400" baseline="30000" dirty="0">
                <a:solidFill>
                  <a:srgbClr val="333333"/>
                </a:solidFill>
                <a:latin typeface="SassoonPrimaryInfant" pitchFamily="2" charset="0"/>
              </a:rPr>
              <a:t>th</a:t>
            </a:r>
            <a:r>
              <a:rPr lang="en-US" sz="4400" dirty="0">
                <a:solidFill>
                  <a:srgbClr val="333333"/>
                </a:solidFill>
                <a:latin typeface="SassoonPrimaryInfant" pitchFamily="2" charset="0"/>
              </a:rPr>
              <a:t> November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4400" dirty="0">
                <a:solidFill>
                  <a:srgbClr val="333333"/>
                </a:solidFill>
                <a:latin typeface="SassoonPrimaryInfant" pitchFamily="2" charset="0"/>
              </a:rPr>
              <a:t>Thursday 6</a:t>
            </a:r>
            <a:r>
              <a:rPr lang="en-US" sz="4400" baseline="30000" dirty="0">
                <a:solidFill>
                  <a:srgbClr val="333333"/>
                </a:solidFill>
                <a:latin typeface="SassoonPrimaryInfant" pitchFamily="2" charset="0"/>
              </a:rPr>
              <a:t>th</a:t>
            </a:r>
            <a:r>
              <a:rPr lang="en-US" sz="4400" dirty="0">
                <a:solidFill>
                  <a:srgbClr val="333333"/>
                </a:solidFill>
                <a:latin typeface="SassoonPrimaryInfant" pitchFamily="2" charset="0"/>
              </a:rPr>
              <a:t> November </a:t>
            </a:r>
          </a:p>
        </p:txBody>
      </p:sp>
      <p:sp>
        <p:nvSpPr>
          <p:cNvPr id="17411" name="Title 1">
            <a:extLst>
              <a:ext uri="{FF2B5EF4-FFF2-40B4-BE49-F238E27FC236}">
                <a16:creationId xmlns:a16="http://schemas.microsoft.com/office/drawing/2014/main" id="{87A11781-FC54-C360-0F21-1E147E6B2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6000" b="1" dirty="0">
                <a:latin typeface="SassoonPrimaryInfant" pitchFamily="2" charset="0"/>
              </a:rPr>
              <a:t>Parents Evening </a:t>
            </a:r>
          </a:p>
        </p:txBody>
      </p:sp>
      <p:pic>
        <p:nvPicPr>
          <p:cNvPr id="1026" name="Picture 2" descr="SchoolCloud Parents Evening - Face-to-face Parents' Evenings">
            <a:extLst>
              <a:ext uri="{FF2B5EF4-FFF2-40B4-BE49-F238E27FC236}">
                <a16:creationId xmlns:a16="http://schemas.microsoft.com/office/drawing/2014/main" id="{C46F7B1D-AEE1-40A2-9FC8-B7E93D732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9468" y="2852936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311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5FF5B697-B778-662E-A725-4ADFE8CFD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altLang="en-US" sz="6000" b="1" dirty="0">
                <a:latin typeface="SassoonPrimaryInfant" pitchFamily="2" charset="0"/>
              </a:rPr>
              <a:t>Term Dates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5562AE-B389-42D9-A294-C549887F5C91}"/>
              </a:ext>
            </a:extLst>
          </p:cNvPr>
          <p:cNvSpPr txBox="1"/>
          <p:nvPr/>
        </p:nvSpPr>
        <p:spPr>
          <a:xfrm>
            <a:off x="395536" y="1723190"/>
            <a:ext cx="864096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i="0" dirty="0">
                <a:solidFill>
                  <a:srgbClr val="00695C"/>
                </a:solidFill>
                <a:effectLst/>
                <a:latin typeface="SassoonPrimaryInfant" pitchFamily="2" charset="0"/>
              </a:rPr>
              <a:t>Autumn Term 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Children return on Wednesday 3rd September 2025 - Friday 19th December 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(Half Term week commencing Monday 27th October 2025)</a:t>
            </a:r>
          </a:p>
          <a:p>
            <a:pPr algn="l"/>
            <a:r>
              <a:rPr lang="en-GB" b="1" i="0" dirty="0">
                <a:solidFill>
                  <a:srgbClr val="00695C"/>
                </a:solidFill>
                <a:effectLst/>
                <a:latin typeface="SassoonPrimaryInfant" pitchFamily="2" charset="0"/>
              </a:rPr>
              <a:t>Spring Term 2026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Children return on Monday 5th January 2026 - Friday 27th March 2026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(Half Term week commencing Monday 16th February 2026)</a:t>
            </a:r>
          </a:p>
          <a:p>
            <a:pPr algn="l"/>
            <a:r>
              <a:rPr lang="en-GB" b="1" i="0" dirty="0">
                <a:solidFill>
                  <a:srgbClr val="00695C"/>
                </a:solidFill>
                <a:effectLst/>
                <a:latin typeface="SassoonPrimaryInfant" pitchFamily="2" charset="0"/>
              </a:rPr>
              <a:t>Summer Term 2026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Children return on Monday 13th April 2026 - Monday 20th July 2026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(Half Term week commencing Monday 25th May 2026)</a:t>
            </a:r>
          </a:p>
          <a:p>
            <a:pPr algn="l"/>
            <a:r>
              <a:rPr lang="en-GB" b="1" i="0" dirty="0">
                <a:solidFill>
                  <a:srgbClr val="00695C"/>
                </a:solidFill>
                <a:effectLst/>
                <a:latin typeface="SassoonPrimaryInfant" pitchFamily="2" charset="0"/>
              </a:rPr>
              <a:t>Teacher Training Days for 2025/2026 (School closed to children)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Monday 1st September 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Tuesday 2nd September 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Friday 21st November 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Friday 19th December 2025</a:t>
            </a:r>
          </a:p>
          <a:p>
            <a:pPr algn="l"/>
            <a:r>
              <a:rPr lang="en-GB" b="0" i="0" dirty="0">
                <a:effectLst/>
                <a:latin typeface="SassoonPrimaryInfant" pitchFamily="2" charset="0"/>
              </a:rPr>
              <a:t>Monday 20th July 2026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LongProperties xmlns="http://schemas.microsoft.com/office/2006/metadata/longProperties"/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0c49a9a-8f0b-41b9-a15f-ae437c5667ff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EF54B112E85C545BB17E2F53B8F05B8" ma:contentTypeVersion="12" ma:contentTypeDescription="Create a new document." ma:contentTypeScope="" ma:versionID="81e83a147a638009e1cfbf52b645c744">
  <xsd:schema xmlns:xsd="http://www.w3.org/2001/XMLSchema" xmlns:xs="http://www.w3.org/2001/XMLSchema" xmlns:p="http://schemas.microsoft.com/office/2006/metadata/properties" xmlns:ns2="50c49a9a-8f0b-41b9-a15f-ae437c5667ff" targetNamespace="http://schemas.microsoft.com/office/2006/metadata/properties" ma:root="true" ma:fieldsID="f8c7b727ed939f443f0b74b3ed6c5f0c" ns2:_="">
    <xsd:import namespace="50c49a9a-8f0b-41b9-a15f-ae437c5667f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c49a9a-8f0b-41b9-a15f-ae437c5667f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950cb698-b910-40a7-b983-0c7377c9814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80BF190-6D2E-49E6-AD6E-D3F398843536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1A022834-BA63-4BFC-B8D7-8C97C85B19D5}">
  <ds:schemaRefs>
    <ds:schemaRef ds:uri="http://schemas.microsoft.com/office/2006/metadata/properties"/>
    <ds:schemaRef ds:uri="http://schemas.microsoft.com/office/infopath/2007/PartnerControls"/>
    <ds:schemaRef ds:uri="50c49a9a-8f0b-41b9-a15f-ae437c5667ff"/>
  </ds:schemaRefs>
</ds:datastoreItem>
</file>

<file path=customXml/itemProps3.xml><?xml version="1.0" encoding="utf-8"?>
<ds:datastoreItem xmlns:ds="http://schemas.openxmlformats.org/officeDocument/2006/customXml" ds:itemID="{38AE90B0-6469-478E-BE64-4CC0C3F0D566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D9DD3E2F-E707-4B2B-81BC-5D6FB36A60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c49a9a-8f0b-41b9-a15f-ae437c5667f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2276</TotalTime>
  <Words>756</Words>
  <Application>Microsoft Office PowerPoint</Application>
  <PresentationFormat>On-screen Show (4:3)</PresentationFormat>
  <Paragraphs>105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SassoonPrimaryInfant</vt:lpstr>
      <vt:lpstr>Office Theme</vt:lpstr>
      <vt:lpstr>Welcome to  Lower KS2   Willow Class – Mrs Brown, Mrs Patterson &amp; Miss Pearson  Oak Class – Mrs Stock, Mrs Dimmock &amp; Mrs Udoh  Silver Birch Class – Mr Brown, Mrs Dimmock &amp; Mrs Przybylo  </vt:lpstr>
      <vt:lpstr>The school day</vt:lpstr>
      <vt:lpstr>Uniform </vt:lpstr>
      <vt:lpstr>P.E. </vt:lpstr>
      <vt:lpstr>Food and Drink</vt:lpstr>
      <vt:lpstr>Our Learning</vt:lpstr>
      <vt:lpstr>Reading</vt:lpstr>
      <vt:lpstr>Writing</vt:lpstr>
      <vt:lpstr>Maths</vt:lpstr>
      <vt:lpstr> Worship</vt:lpstr>
      <vt:lpstr>Homework</vt:lpstr>
      <vt:lpstr>MCAS</vt:lpstr>
      <vt:lpstr>Parents Evening </vt:lpstr>
      <vt:lpstr>Term Dates  </vt:lpstr>
    </vt:vector>
  </TitlesOfParts>
  <Company>St Josephs Lower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Zebra/Giraffe Class</dc:title>
  <dc:creator>rroma</dc:creator>
  <cp:lastModifiedBy>Maisie Brown (SFOA-BEDS)</cp:lastModifiedBy>
  <cp:revision>125</cp:revision>
  <cp:lastPrinted>2020-10-19T16:56:14Z</cp:lastPrinted>
  <dcterms:created xsi:type="dcterms:W3CDTF">2011-09-05T10:36:18Z</dcterms:created>
  <dcterms:modified xsi:type="dcterms:W3CDTF">2026-01-28T16:04:29Z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K Wall</vt:lpwstr>
  </property>
  <property fmtid="{D5CDD505-2E9C-101B-9397-08002B2CF9AE}" pid="3" name="Order">
    <vt:lpwstr>3351000.00000000</vt:lpwstr>
  </property>
  <property fmtid="{D5CDD505-2E9C-101B-9397-08002B2CF9AE}" pid="4" name="display_urn:schemas-microsoft-com:office:office#Author">
    <vt:lpwstr>K Wall</vt:lpwstr>
  </property>
  <property fmtid="{D5CDD505-2E9C-101B-9397-08002B2CF9AE}" pid="5" name="ContentTypeId">
    <vt:lpwstr>0x010100AEF54B112E85C545BB17E2F53B8F05B8</vt:lpwstr>
  </property>
</Properties>
</file>