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8" r:id="rId5"/>
    <p:sldId id="257" r:id="rId6"/>
    <p:sldId id="259" r:id="rId7"/>
    <p:sldId id="399" r:id="rId8"/>
    <p:sldId id="401" r:id="rId9"/>
    <p:sldId id="402" r:id="rId10"/>
    <p:sldId id="298" r:id="rId11"/>
    <p:sldId id="299" r:id="rId12"/>
    <p:sldId id="403" r:id="rId13"/>
    <p:sldId id="404" r:id="rId14"/>
    <p:sldId id="405" r:id="rId15"/>
    <p:sldId id="39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00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sie Brown (BFA)" userId="af2b3581-7aad-432c-851d-de898674919d" providerId="ADAL" clId="{2C6B600E-F234-40F5-9F2D-774AACB02EEC}"/>
    <pc:docChg chg="undo custSel addSld delSld modSld">
      <pc:chgData name="Maisie Brown (BFA)" userId="af2b3581-7aad-432c-851d-de898674919d" providerId="ADAL" clId="{2C6B600E-F234-40F5-9F2D-774AACB02EEC}" dt="2026-09-16T13:48:25.062" v="37" actId="20577"/>
      <pc:docMkLst>
        <pc:docMk/>
      </pc:docMkLst>
      <pc:sldChg chg="addSp delSp modSp">
        <pc:chgData name="Maisie Brown (BFA)" userId="af2b3581-7aad-432c-851d-de898674919d" providerId="ADAL" clId="{2C6B600E-F234-40F5-9F2D-774AACB02EEC}" dt="2026-09-16T13:46:02.713" v="1"/>
        <pc:sldMkLst>
          <pc:docMk/>
          <pc:sldMk cId="3100385338" sldId="299"/>
        </pc:sldMkLst>
        <pc:graphicFrameChg chg="add del mod">
          <ac:chgData name="Maisie Brown (BFA)" userId="af2b3581-7aad-432c-851d-de898674919d" providerId="ADAL" clId="{2C6B600E-F234-40F5-9F2D-774AACB02EEC}" dt="2026-09-16T13:46:02.713" v="1"/>
          <ac:graphicFrameMkLst>
            <pc:docMk/>
            <pc:sldMk cId="3100385338" sldId="299"/>
            <ac:graphicFrameMk id="6" creationId="{37BFF5BD-59AB-4AD6-87B3-48D716970F92}"/>
          </ac:graphicFrameMkLst>
        </pc:graphicFrameChg>
      </pc:sldChg>
      <pc:sldChg chg="addSp delSp modSp new mod">
        <pc:chgData name="Maisie Brown (BFA)" userId="af2b3581-7aad-432c-851d-de898674919d" providerId="ADAL" clId="{2C6B600E-F234-40F5-9F2D-774AACB02EEC}" dt="2026-09-16T13:48:04.886" v="31" actId="113"/>
        <pc:sldMkLst>
          <pc:docMk/>
          <pc:sldMk cId="3352338126" sldId="403"/>
        </pc:sldMkLst>
        <pc:spChg chg="del">
          <ac:chgData name="Maisie Brown (BFA)" userId="af2b3581-7aad-432c-851d-de898674919d" providerId="ADAL" clId="{2C6B600E-F234-40F5-9F2D-774AACB02EEC}" dt="2026-09-16T13:47:25.282" v="18" actId="478"/>
          <ac:spMkLst>
            <pc:docMk/>
            <pc:sldMk cId="3352338126" sldId="403"/>
            <ac:spMk id="2" creationId="{2B3235D2-0D05-4A13-98BC-0BB835C2A4A4}"/>
          </ac:spMkLst>
        </pc:spChg>
        <pc:spChg chg="del mod">
          <ac:chgData name="Maisie Brown (BFA)" userId="af2b3581-7aad-432c-851d-de898674919d" providerId="ADAL" clId="{2C6B600E-F234-40F5-9F2D-774AACB02EEC}" dt="2026-09-16T13:47:22.418" v="14" actId="478"/>
          <ac:spMkLst>
            <pc:docMk/>
            <pc:sldMk cId="3352338126" sldId="403"/>
            <ac:spMk id="3" creationId="{A10F056C-4A3C-43CE-898B-AB45505521D5}"/>
          </ac:spMkLst>
        </pc:spChg>
        <pc:spChg chg="add">
          <ac:chgData name="Maisie Brown (BFA)" userId="af2b3581-7aad-432c-851d-de898674919d" providerId="ADAL" clId="{2C6B600E-F234-40F5-9F2D-774AACB02EEC}" dt="2026-09-16T13:46:55.155" v="6" actId="22"/>
          <ac:spMkLst>
            <pc:docMk/>
            <pc:sldMk cId="3352338126" sldId="403"/>
            <ac:spMk id="5" creationId="{6C3610A2-3B1B-4063-A145-52DECA876B8B}"/>
          </ac:spMkLst>
        </pc:spChg>
        <pc:spChg chg="add">
          <ac:chgData name="Maisie Brown (BFA)" userId="af2b3581-7aad-432c-851d-de898674919d" providerId="ADAL" clId="{2C6B600E-F234-40F5-9F2D-774AACB02EEC}" dt="2026-09-16T13:47:13.922" v="12" actId="22"/>
          <ac:spMkLst>
            <pc:docMk/>
            <pc:sldMk cId="3352338126" sldId="403"/>
            <ac:spMk id="7" creationId="{31DCBF67-4656-4A2F-81CA-31196CB9132D}"/>
          </ac:spMkLst>
        </pc:spChg>
        <pc:spChg chg="add del mod">
          <ac:chgData name="Maisie Brown (BFA)" userId="af2b3581-7aad-432c-851d-de898674919d" providerId="ADAL" clId="{2C6B600E-F234-40F5-9F2D-774AACB02EEC}" dt="2026-09-16T13:47:23.841" v="16" actId="478"/>
          <ac:spMkLst>
            <pc:docMk/>
            <pc:sldMk cId="3352338126" sldId="403"/>
            <ac:spMk id="9" creationId="{D06E0C25-E909-4C80-AF57-F4BB3C19ED6C}"/>
          </ac:spMkLst>
        </pc:spChg>
        <pc:spChg chg="add del mod">
          <ac:chgData name="Maisie Brown (BFA)" userId="af2b3581-7aad-432c-851d-de898674919d" providerId="ADAL" clId="{2C6B600E-F234-40F5-9F2D-774AACB02EEC}" dt="2026-09-16T13:47:24.580" v="17" actId="478"/>
          <ac:spMkLst>
            <pc:docMk/>
            <pc:sldMk cId="3352338126" sldId="403"/>
            <ac:spMk id="11" creationId="{FB224D8C-BA09-4EF9-9A4D-6435AA9B33E0}"/>
          </ac:spMkLst>
        </pc:spChg>
        <pc:spChg chg="add mod">
          <ac:chgData name="Maisie Brown (BFA)" userId="af2b3581-7aad-432c-851d-de898674919d" providerId="ADAL" clId="{2C6B600E-F234-40F5-9F2D-774AACB02EEC}" dt="2026-09-16T13:48:04.886" v="31" actId="113"/>
          <ac:spMkLst>
            <pc:docMk/>
            <pc:sldMk cId="3352338126" sldId="403"/>
            <ac:spMk id="13" creationId="{BE1098BF-4A11-4AAB-BC5F-FB39A9EF71BF}"/>
          </ac:spMkLst>
        </pc:spChg>
      </pc:sldChg>
      <pc:sldChg chg="add">
        <pc:chgData name="Maisie Brown (BFA)" userId="af2b3581-7aad-432c-851d-de898674919d" providerId="ADAL" clId="{2C6B600E-F234-40F5-9F2D-774AACB02EEC}" dt="2026-09-16T13:46:20.590" v="3"/>
        <pc:sldMkLst>
          <pc:docMk/>
          <pc:sldMk cId="9923835" sldId="404"/>
        </pc:sldMkLst>
      </pc:sldChg>
      <pc:sldChg chg="modSp add mod">
        <pc:chgData name="Maisie Brown (BFA)" userId="af2b3581-7aad-432c-851d-de898674919d" providerId="ADAL" clId="{2C6B600E-F234-40F5-9F2D-774AACB02EEC}" dt="2026-09-16T13:48:25.062" v="37" actId="20577"/>
        <pc:sldMkLst>
          <pc:docMk/>
          <pc:sldMk cId="2158270697" sldId="405"/>
        </pc:sldMkLst>
        <pc:spChg chg="mod">
          <ac:chgData name="Maisie Brown (BFA)" userId="af2b3581-7aad-432c-851d-de898674919d" providerId="ADAL" clId="{2C6B600E-F234-40F5-9F2D-774AACB02EEC}" dt="2026-09-16T13:48:25.062" v="37" actId="20577"/>
          <ac:spMkLst>
            <pc:docMk/>
            <pc:sldMk cId="2158270697" sldId="405"/>
            <ac:spMk id="2" creationId="{56090B21-68F7-289F-34EE-E1FEEFF87A9E}"/>
          </ac:spMkLst>
        </pc:spChg>
      </pc:sldChg>
      <pc:sldChg chg="add del">
        <pc:chgData name="Maisie Brown (BFA)" userId="af2b3581-7aad-432c-851d-de898674919d" providerId="ADAL" clId="{2C6B600E-F234-40F5-9F2D-774AACB02EEC}" dt="2026-09-16T13:46:36.333" v="5" actId="47"/>
        <pc:sldMkLst>
          <pc:docMk/>
          <pc:sldMk cId="3252564739" sldId="40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1737D0-CC5D-4C2C-9A06-1A535FAEC9DE}"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807CEE-9F42-4EA6-AA27-81A8B1073EC2}" type="slidenum">
              <a:rPr lang="en-GB" smtClean="0"/>
              <a:t>‹#›</a:t>
            </a:fld>
            <a:endParaRPr lang="en-GB"/>
          </a:p>
        </p:txBody>
      </p:sp>
    </p:spTree>
    <p:extLst>
      <p:ext uri="{BB962C8B-B14F-4D97-AF65-F5344CB8AC3E}">
        <p14:creationId xmlns:p14="http://schemas.microsoft.com/office/powerpoint/2010/main" val="1522006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B8EE8A-16ED-4C41-9C96-D2F3A5A20B66}" type="slidenum">
              <a:rPr lang="en-GB" smtClean="0"/>
              <a:t>7</a:t>
            </a:fld>
            <a:endParaRPr lang="en-GB"/>
          </a:p>
        </p:txBody>
      </p:sp>
    </p:spTree>
    <p:extLst>
      <p:ext uri="{BB962C8B-B14F-4D97-AF65-F5344CB8AC3E}">
        <p14:creationId xmlns:p14="http://schemas.microsoft.com/office/powerpoint/2010/main" val="2457441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5AF8F-AAC4-4C56-95F3-7BA9F6EE25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FE51BB5-E45C-4638-BFDB-B5C9EBC7A5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E2CDC2-4260-4ADE-820A-3BF1CEC2F2CB}"/>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5" name="Footer Placeholder 4">
            <a:extLst>
              <a:ext uri="{FF2B5EF4-FFF2-40B4-BE49-F238E27FC236}">
                <a16:creationId xmlns:a16="http://schemas.microsoft.com/office/drawing/2014/main" id="{AE2AD311-8623-4F30-849E-BD334145B3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627B43-5322-4D77-885E-27ED6910364D}"/>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1673753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B319D-5161-4EEF-AEA8-087E6F5578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818EA2-250D-40E0-BD2C-512AC5621F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8FA4A3-360F-45D8-8CBF-51326D1FBE8C}"/>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5" name="Footer Placeholder 4">
            <a:extLst>
              <a:ext uri="{FF2B5EF4-FFF2-40B4-BE49-F238E27FC236}">
                <a16:creationId xmlns:a16="http://schemas.microsoft.com/office/drawing/2014/main" id="{C0084E25-F882-45CE-98B3-BB51B0141D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AA8AFA-00EC-4B2E-AE06-D147E91BB540}"/>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1948797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D60C8-25E9-4917-9ACE-72C5B0F3BC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328468-7E1A-49D3-B66E-3185A5F9E0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199A04-A039-4E25-B695-DB184C48C21C}"/>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5" name="Footer Placeholder 4">
            <a:extLst>
              <a:ext uri="{FF2B5EF4-FFF2-40B4-BE49-F238E27FC236}">
                <a16:creationId xmlns:a16="http://schemas.microsoft.com/office/drawing/2014/main" id="{E7B1A1AA-0D22-4B9B-9BC3-ECC7E1BD88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AB89DF-D95A-4E1E-B1AD-02E685BC5C36}"/>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828738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B803-F09F-4FC7-850F-BE7853DA15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659AA3-074B-4645-82B7-D1B165B8CCC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9CB600-57FF-4EAA-A0AB-33763BD4C4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4314BE8-6B74-4B65-AF45-31AA90AE2F3A}"/>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6" name="Footer Placeholder 5">
            <a:extLst>
              <a:ext uri="{FF2B5EF4-FFF2-40B4-BE49-F238E27FC236}">
                <a16:creationId xmlns:a16="http://schemas.microsoft.com/office/drawing/2014/main" id="{2EBD1553-6C92-4DCD-88A4-C8EE2BEDA1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446839-A068-47F0-B066-C003C9EEA2F2}"/>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1775450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001FB-0507-4B62-BD78-0FDA2E96AE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371975-41B7-43A7-9088-CBE5A331AB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C65B38-E7F2-437A-993D-1D23ABDA62A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B224A9-961E-478D-BE8E-88717574FE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6D3B31-D6B3-42D5-843B-7A1D40F29F3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00CA47-38E5-4E87-9588-D49CA8D947E8}"/>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8" name="Footer Placeholder 7">
            <a:extLst>
              <a:ext uri="{FF2B5EF4-FFF2-40B4-BE49-F238E27FC236}">
                <a16:creationId xmlns:a16="http://schemas.microsoft.com/office/drawing/2014/main" id="{061F829E-0269-48DB-A1D3-02FCC26B69A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9D73472-CF5C-43EF-829C-AA12451E4130}"/>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927378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B327F-8F54-4879-B076-A7D9A8DCFA3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ED72718-A94C-4847-BB7A-58C8B847EB23}"/>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4" name="Footer Placeholder 3">
            <a:extLst>
              <a:ext uri="{FF2B5EF4-FFF2-40B4-BE49-F238E27FC236}">
                <a16:creationId xmlns:a16="http://schemas.microsoft.com/office/drawing/2014/main" id="{93D36F65-33CB-4CA9-B982-092869DFE1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B01A2D-C7F7-41C2-B07D-9A61A51AF9F0}"/>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3771426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5EF1EC-482D-4E74-B019-8BE0558A9771}"/>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3" name="Footer Placeholder 2">
            <a:extLst>
              <a:ext uri="{FF2B5EF4-FFF2-40B4-BE49-F238E27FC236}">
                <a16:creationId xmlns:a16="http://schemas.microsoft.com/office/drawing/2014/main" id="{0B1A8211-687E-4BD3-BB1D-1E1BB48334A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CAAC588-C20A-4A08-A28D-52D0B8AD62D4}"/>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601025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4D771-EDC6-49AC-8B05-25236471C2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9E2F0D-FA96-4AD2-A3C9-A9197C648F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7BEC76-F759-4D1D-A9B0-4E2E0D7567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495C99-02EF-4654-B8EB-B4510A6BB08C}"/>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6" name="Footer Placeholder 5">
            <a:extLst>
              <a:ext uri="{FF2B5EF4-FFF2-40B4-BE49-F238E27FC236}">
                <a16:creationId xmlns:a16="http://schemas.microsoft.com/office/drawing/2014/main" id="{85755406-D8B7-45E0-87BF-525F7D1C3A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C6D3B0-47A1-434B-B1EA-E880E9F9CDB0}"/>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2512894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1F356-4020-4F02-AB20-A9F3FFA9AE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6C6E191-17F5-4C29-8905-35B705AF69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44D34A-C991-4B22-847D-E62A25F466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7BE354-0024-4797-9708-FB264A9795D3}"/>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6" name="Footer Placeholder 5">
            <a:extLst>
              <a:ext uri="{FF2B5EF4-FFF2-40B4-BE49-F238E27FC236}">
                <a16:creationId xmlns:a16="http://schemas.microsoft.com/office/drawing/2014/main" id="{B906E659-78BC-46BC-959A-FE9ED192D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57A745-08B1-4C97-ADB1-87585B97095E}"/>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548615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96B43-6845-4C97-BD55-DE8308E2E2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8974045-D33B-453B-A752-BB0AD6808B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087423-DAC0-4F03-AE55-0EF28C4AA2E4}"/>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5" name="Footer Placeholder 4">
            <a:extLst>
              <a:ext uri="{FF2B5EF4-FFF2-40B4-BE49-F238E27FC236}">
                <a16:creationId xmlns:a16="http://schemas.microsoft.com/office/drawing/2014/main" id="{C46BCAFE-3143-4197-A4BC-3419CD7099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FE0360-2B8B-4B4E-BD09-6A277469A989}"/>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1632769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E6DB0E-DE93-42E9-BE9F-0197CDAC36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0C9534-C9AD-431F-B709-BEE952AB02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CCCE8B-D5DC-4173-B65A-C9772FB72828}"/>
              </a:ext>
            </a:extLst>
          </p:cNvPr>
          <p:cNvSpPr>
            <a:spLocks noGrp="1"/>
          </p:cNvSpPr>
          <p:nvPr>
            <p:ph type="dt" sz="half" idx="10"/>
          </p:nvPr>
        </p:nvSpPr>
        <p:spPr/>
        <p:txBody>
          <a:bodyPr/>
          <a:lstStyle/>
          <a:p>
            <a:fld id="{9C9387C5-B434-4EA9-9DBF-8E5A49447058}" type="datetimeFigureOut">
              <a:rPr lang="en-GB" smtClean="0"/>
              <a:t>16/09/2026</a:t>
            </a:fld>
            <a:endParaRPr lang="en-GB"/>
          </a:p>
        </p:txBody>
      </p:sp>
      <p:sp>
        <p:nvSpPr>
          <p:cNvPr id="5" name="Footer Placeholder 4">
            <a:extLst>
              <a:ext uri="{FF2B5EF4-FFF2-40B4-BE49-F238E27FC236}">
                <a16:creationId xmlns:a16="http://schemas.microsoft.com/office/drawing/2014/main" id="{C79BF8B1-C8D0-4279-B428-A604BB6CFA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60EA28-0399-4A04-B79D-17F73838EB6F}"/>
              </a:ext>
            </a:extLst>
          </p:cNvPr>
          <p:cNvSpPr>
            <a:spLocks noGrp="1"/>
          </p:cNvSpPr>
          <p:nvPr>
            <p:ph type="sldNum" sz="quarter" idx="12"/>
          </p:nvPr>
        </p:nvSpPr>
        <p:spPr/>
        <p:txBody>
          <a:bodyPr/>
          <a:lstStyle/>
          <a:p>
            <a:fld id="{E03FF87A-A320-418A-9EBA-7CC2E7A7947E}" type="slidenum">
              <a:rPr lang="en-GB" smtClean="0"/>
              <a:t>‹#›</a:t>
            </a:fld>
            <a:endParaRPr lang="en-GB"/>
          </a:p>
        </p:txBody>
      </p:sp>
    </p:spTree>
    <p:extLst>
      <p:ext uri="{BB962C8B-B14F-4D97-AF65-F5344CB8AC3E}">
        <p14:creationId xmlns:p14="http://schemas.microsoft.com/office/powerpoint/2010/main" val="1812189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D00923-6C5E-477A-BF8D-AE74A6F26E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C4539A-80B9-4749-9CCB-13D7FA9E34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BE0CEB-BA02-4608-AED4-1680B09CB6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9387C5-B434-4EA9-9DBF-8E5A49447058}" type="datetimeFigureOut">
              <a:rPr lang="en-GB" smtClean="0"/>
              <a:t>16/09/2026</a:t>
            </a:fld>
            <a:endParaRPr lang="en-GB"/>
          </a:p>
        </p:txBody>
      </p:sp>
      <p:sp>
        <p:nvSpPr>
          <p:cNvPr id="5" name="Footer Placeholder 4">
            <a:extLst>
              <a:ext uri="{FF2B5EF4-FFF2-40B4-BE49-F238E27FC236}">
                <a16:creationId xmlns:a16="http://schemas.microsoft.com/office/drawing/2014/main" id="{CCA07B6E-2CF6-4395-88A7-26151ED4C6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BBFD215-D8C5-462B-BE0E-E305B189AE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3FF87A-A320-418A-9EBA-7CC2E7A7947E}" type="slidenum">
              <a:rPr lang="en-GB" smtClean="0"/>
              <a:t>‹#›</a:t>
            </a:fld>
            <a:endParaRPr lang="en-GB"/>
          </a:p>
        </p:txBody>
      </p:sp>
    </p:spTree>
    <p:extLst>
      <p:ext uri="{BB962C8B-B14F-4D97-AF65-F5344CB8AC3E}">
        <p14:creationId xmlns:p14="http://schemas.microsoft.com/office/powerpoint/2010/main" val="3711360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833628" y="274320"/>
            <a:ext cx="10524744" cy="830997"/>
          </a:xfrm>
          <a:prstGeom prst="rect">
            <a:avLst/>
          </a:prstGeom>
          <a:noFill/>
        </p:spPr>
        <p:txBody>
          <a:bodyPr wrap="square" rtlCol="0">
            <a:spAutoFit/>
          </a:bodyPr>
          <a:lstStyle/>
          <a:p>
            <a:pPr algn="ctr"/>
            <a:r>
              <a:rPr lang="en-GB" sz="4800" dirty="0">
                <a:latin typeface="SassoonPrimaryInfant" pitchFamily="2" charset="0"/>
              </a:rPr>
              <a:t>Retrieval!</a:t>
            </a:r>
          </a:p>
        </p:txBody>
      </p:sp>
      <p:pic>
        <p:nvPicPr>
          <p:cNvPr id="6" name="Picture 5">
            <a:extLst>
              <a:ext uri="{FF2B5EF4-FFF2-40B4-BE49-F238E27FC236}">
                <a16:creationId xmlns:a16="http://schemas.microsoft.com/office/drawing/2014/main" id="{A80FB9F4-6B67-4C3F-BF67-E5C54D1BB9D0}"/>
              </a:ext>
            </a:extLst>
          </p:cNvPr>
          <p:cNvPicPr>
            <a:picLocks noChangeAspect="1"/>
          </p:cNvPicPr>
          <p:nvPr/>
        </p:nvPicPr>
        <p:blipFill rotWithShape="1">
          <a:blip r:embed="rId2"/>
          <a:srcRect r="51454" b="67654"/>
          <a:stretch/>
        </p:blipFill>
        <p:spPr>
          <a:xfrm>
            <a:off x="85725" y="35780"/>
            <a:ext cx="1800000" cy="1481025"/>
          </a:xfrm>
          <a:prstGeom prst="rect">
            <a:avLst/>
          </a:prstGeom>
        </p:spPr>
      </p:pic>
      <p:sp>
        <p:nvSpPr>
          <p:cNvPr id="5" name="TextBox 4">
            <a:extLst>
              <a:ext uri="{FF2B5EF4-FFF2-40B4-BE49-F238E27FC236}">
                <a16:creationId xmlns:a16="http://schemas.microsoft.com/office/drawing/2014/main" id="{F6410AE1-171D-498A-98F7-4BE3DCC23C79}"/>
              </a:ext>
            </a:extLst>
          </p:cNvPr>
          <p:cNvSpPr txBox="1"/>
          <p:nvPr/>
        </p:nvSpPr>
        <p:spPr>
          <a:xfrm>
            <a:off x="2133599" y="1725271"/>
            <a:ext cx="8166847" cy="2123658"/>
          </a:xfrm>
          <a:prstGeom prst="rect">
            <a:avLst/>
          </a:prstGeom>
          <a:noFill/>
        </p:spPr>
        <p:txBody>
          <a:bodyPr wrap="square">
            <a:spAutoFit/>
          </a:bodyPr>
          <a:lstStyle/>
          <a:p>
            <a:pPr algn="ctr"/>
            <a:r>
              <a:rPr lang="en-GB" sz="4400" dirty="0">
                <a:latin typeface="SassoonPrimaryInfant" pitchFamily="2" charset="0"/>
              </a:rPr>
              <a:t>What is our current virtue?</a:t>
            </a:r>
          </a:p>
          <a:p>
            <a:pPr algn="ctr"/>
            <a:r>
              <a:rPr lang="en-GB" sz="4400" dirty="0">
                <a:latin typeface="SassoonPrimaryInfant" pitchFamily="2" charset="0"/>
              </a:rPr>
              <a:t>How can we show this virtue daily in school?</a:t>
            </a:r>
          </a:p>
        </p:txBody>
      </p:sp>
      <p:sp>
        <p:nvSpPr>
          <p:cNvPr id="8" name="Speech Bubble: Rectangle with Corners Rounded 7">
            <a:extLst>
              <a:ext uri="{FF2B5EF4-FFF2-40B4-BE49-F238E27FC236}">
                <a16:creationId xmlns:a16="http://schemas.microsoft.com/office/drawing/2014/main" id="{0CD8663B-5B5C-4BAA-9A97-5A968FEC941B}"/>
              </a:ext>
            </a:extLst>
          </p:cNvPr>
          <p:cNvSpPr/>
          <p:nvPr/>
        </p:nvSpPr>
        <p:spPr>
          <a:xfrm>
            <a:off x="7677248" y="4643406"/>
            <a:ext cx="4186237" cy="1190215"/>
          </a:xfrm>
          <a:prstGeom prst="wedgeRoundRectCallout">
            <a:avLst>
              <a:gd name="adj1" fmla="val 41365"/>
              <a:gd name="adj2" fmla="val 76001"/>
              <a:gd name="adj3" fmla="val 16667"/>
            </a:avLst>
          </a:prstGeom>
          <a:solidFill>
            <a:srgbClr val="CC0066"/>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Our current virtue is… </a:t>
            </a:r>
          </a:p>
          <a:p>
            <a:pPr algn="ctr"/>
            <a:r>
              <a:rPr lang="en-GB" sz="2400" dirty="0">
                <a:solidFill>
                  <a:schemeClr val="tx1"/>
                </a:solidFill>
                <a:latin typeface="SassoonPrimaryInfant" pitchFamily="2" charset="0"/>
              </a:rPr>
              <a:t>I can show this virtue in school by….</a:t>
            </a:r>
          </a:p>
        </p:txBody>
      </p:sp>
    </p:spTree>
    <p:extLst>
      <p:ext uri="{BB962C8B-B14F-4D97-AF65-F5344CB8AC3E}">
        <p14:creationId xmlns:p14="http://schemas.microsoft.com/office/powerpoint/2010/main" val="2544134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3383280" y="392363"/>
            <a:ext cx="5425440" cy="1569660"/>
          </a:xfrm>
          <a:prstGeom prst="rect">
            <a:avLst/>
          </a:prstGeom>
          <a:solidFill>
            <a:schemeClr val="accent6">
              <a:lumMod val="60000"/>
              <a:lumOff val="40000"/>
            </a:schemeClr>
          </a:solidFill>
          <a:ln w="28575">
            <a:solidFill>
              <a:schemeClr val="tx1"/>
            </a:solidFill>
          </a:ln>
        </p:spPr>
        <p:txBody>
          <a:bodyPr wrap="square" rtlCol="0">
            <a:spAutoFit/>
          </a:bodyPr>
          <a:lstStyle/>
          <a:p>
            <a:pPr algn="ctr"/>
            <a:r>
              <a:rPr lang="en-GB" sz="4800" dirty="0">
                <a:latin typeface="SassoonPrimaryInfant" pitchFamily="2" charset="0"/>
              </a:rPr>
              <a:t>Today we are going to be …</a:t>
            </a:r>
          </a:p>
        </p:txBody>
      </p:sp>
      <p:pic>
        <p:nvPicPr>
          <p:cNvPr id="1026" name="Picture 2">
            <a:extLst>
              <a:ext uri="{FF2B5EF4-FFF2-40B4-BE49-F238E27FC236}">
                <a16:creationId xmlns:a16="http://schemas.microsoft.com/office/drawing/2014/main" id="{87342426-C279-43D0-8F98-68454DC29D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0441" y="3695700"/>
            <a:ext cx="3781425" cy="31623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AA0BF4A-A7AF-44EF-BD11-930D909A2E67}"/>
              </a:ext>
            </a:extLst>
          </p:cNvPr>
          <p:cNvSpPr txBox="1"/>
          <p:nvPr/>
        </p:nvSpPr>
        <p:spPr>
          <a:xfrm>
            <a:off x="1999130" y="2413363"/>
            <a:ext cx="8789894" cy="830997"/>
          </a:xfrm>
          <a:prstGeom prst="rect">
            <a:avLst/>
          </a:prstGeom>
          <a:noFill/>
        </p:spPr>
        <p:txBody>
          <a:bodyPr wrap="square" rtlCol="0">
            <a:spAutoFit/>
          </a:bodyPr>
          <a:lstStyle/>
          <a:p>
            <a:r>
              <a:rPr lang="en-GB" sz="4800" dirty="0">
                <a:latin typeface="SassoonPrimaryInfant" pitchFamily="2" charset="0"/>
              </a:rPr>
              <a:t>Continuing to think about respect</a:t>
            </a:r>
          </a:p>
        </p:txBody>
      </p:sp>
    </p:spTree>
    <p:extLst>
      <p:ext uri="{BB962C8B-B14F-4D97-AF65-F5344CB8AC3E}">
        <p14:creationId xmlns:p14="http://schemas.microsoft.com/office/powerpoint/2010/main" val="1090861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833628" y="274320"/>
            <a:ext cx="10524744" cy="5016758"/>
          </a:xfrm>
          <a:prstGeom prst="rect">
            <a:avLst/>
          </a:prstGeom>
          <a:noFill/>
        </p:spPr>
        <p:txBody>
          <a:bodyPr wrap="square" rtlCol="0">
            <a:spAutoFit/>
          </a:bodyPr>
          <a:lstStyle/>
          <a:p>
            <a:pPr algn="ctr"/>
            <a:r>
              <a:rPr lang="en-GB" sz="4800" dirty="0">
                <a:latin typeface="SassoonPrimaryInfant" pitchFamily="2" charset="0"/>
              </a:rPr>
              <a:t>Star Words!</a:t>
            </a:r>
          </a:p>
          <a:p>
            <a:pPr algn="ctr"/>
            <a:endParaRPr lang="en-GB" sz="2400" dirty="0">
              <a:latin typeface="SassoonPrimaryInfant" pitchFamily="2" charset="0"/>
            </a:endParaRPr>
          </a:p>
          <a:p>
            <a:pPr algn="ctr"/>
            <a:r>
              <a:rPr lang="en-GB" sz="4800" dirty="0">
                <a:latin typeface="SassoonPrimaryInfant" pitchFamily="2" charset="0"/>
              </a:rPr>
              <a:t>Respect</a:t>
            </a:r>
          </a:p>
          <a:p>
            <a:pPr algn="ctr"/>
            <a:r>
              <a:rPr lang="en-GB" sz="4800" dirty="0">
                <a:latin typeface="SassoonPrimaryInfant" pitchFamily="2" charset="0"/>
              </a:rPr>
              <a:t>Treat/Treatment/Treating </a:t>
            </a:r>
          </a:p>
          <a:p>
            <a:pPr algn="ctr"/>
            <a:r>
              <a:rPr lang="en-GB" sz="4800" dirty="0">
                <a:latin typeface="SassoonPrimaryInfant" pitchFamily="2" charset="0"/>
              </a:rPr>
              <a:t>Home</a:t>
            </a:r>
          </a:p>
          <a:p>
            <a:pPr algn="ctr"/>
            <a:r>
              <a:rPr lang="en-GB" sz="4800" dirty="0">
                <a:latin typeface="SassoonPrimaryInfant" pitchFamily="2" charset="0"/>
              </a:rPr>
              <a:t>Community</a:t>
            </a:r>
          </a:p>
          <a:p>
            <a:pPr algn="ctr"/>
            <a:r>
              <a:rPr lang="en-GB" sz="4800" dirty="0">
                <a:latin typeface="SassoonPrimaryInfant" pitchFamily="2" charset="0"/>
              </a:rPr>
              <a:t>Neighbour </a:t>
            </a:r>
          </a:p>
        </p:txBody>
      </p:sp>
      <p:sp>
        <p:nvSpPr>
          <p:cNvPr id="5" name="Star: 5 Points 4">
            <a:extLst>
              <a:ext uri="{FF2B5EF4-FFF2-40B4-BE49-F238E27FC236}">
                <a16:creationId xmlns:a16="http://schemas.microsoft.com/office/drawing/2014/main" id="{EE6894A4-C26B-4D8D-A4DE-F450E76371E0}"/>
              </a:ext>
            </a:extLst>
          </p:cNvPr>
          <p:cNvSpPr/>
          <p:nvPr/>
        </p:nvSpPr>
        <p:spPr>
          <a:xfrm>
            <a:off x="357378" y="1508968"/>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D50D3AD0-D7A1-4E04-A0C9-10159654BBCE}"/>
              </a:ext>
            </a:extLst>
          </p:cNvPr>
          <p:cNvSpPr/>
          <p:nvPr/>
        </p:nvSpPr>
        <p:spPr>
          <a:xfrm>
            <a:off x="366903" y="2604343"/>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E58C8177-F87E-4D2E-83A1-114AE688BDF5}"/>
              </a:ext>
            </a:extLst>
          </p:cNvPr>
          <p:cNvSpPr/>
          <p:nvPr/>
        </p:nvSpPr>
        <p:spPr>
          <a:xfrm>
            <a:off x="366903" y="3709243"/>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5CF86627-1D73-45B2-86E6-4B783CB4B15F}"/>
              </a:ext>
            </a:extLst>
          </p:cNvPr>
          <p:cNvSpPr/>
          <p:nvPr/>
        </p:nvSpPr>
        <p:spPr>
          <a:xfrm>
            <a:off x="366903" y="4814143"/>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tar: 5 Points 21">
            <a:extLst>
              <a:ext uri="{FF2B5EF4-FFF2-40B4-BE49-F238E27FC236}">
                <a16:creationId xmlns:a16="http://schemas.microsoft.com/office/drawing/2014/main" id="{B1AC4B6D-A721-47A1-8A29-CF8CE4DF17DF}"/>
              </a:ext>
            </a:extLst>
          </p:cNvPr>
          <p:cNvSpPr/>
          <p:nvPr/>
        </p:nvSpPr>
        <p:spPr>
          <a:xfrm>
            <a:off x="10910697" y="1508968"/>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Star: 5 Points 22">
            <a:extLst>
              <a:ext uri="{FF2B5EF4-FFF2-40B4-BE49-F238E27FC236}">
                <a16:creationId xmlns:a16="http://schemas.microsoft.com/office/drawing/2014/main" id="{3D4A5738-FA5D-4745-B65E-FC5E1A0810C1}"/>
              </a:ext>
            </a:extLst>
          </p:cNvPr>
          <p:cNvSpPr/>
          <p:nvPr/>
        </p:nvSpPr>
        <p:spPr>
          <a:xfrm>
            <a:off x="10920222" y="2604343"/>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Star: 5 Points 23">
            <a:extLst>
              <a:ext uri="{FF2B5EF4-FFF2-40B4-BE49-F238E27FC236}">
                <a16:creationId xmlns:a16="http://schemas.microsoft.com/office/drawing/2014/main" id="{BC4F284B-B7A0-4C9D-9C6C-7863F2A77876}"/>
              </a:ext>
            </a:extLst>
          </p:cNvPr>
          <p:cNvSpPr/>
          <p:nvPr/>
        </p:nvSpPr>
        <p:spPr>
          <a:xfrm>
            <a:off x="10920222" y="3709243"/>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Star: 5 Points 24">
            <a:extLst>
              <a:ext uri="{FF2B5EF4-FFF2-40B4-BE49-F238E27FC236}">
                <a16:creationId xmlns:a16="http://schemas.microsoft.com/office/drawing/2014/main" id="{8DB44EF7-0D6C-4F41-97CC-3ABD29348B38}"/>
              </a:ext>
            </a:extLst>
          </p:cNvPr>
          <p:cNvSpPr/>
          <p:nvPr/>
        </p:nvSpPr>
        <p:spPr>
          <a:xfrm>
            <a:off x="10920222" y="4814143"/>
            <a:ext cx="914400" cy="914400"/>
          </a:xfrm>
          <a:prstGeom prst="star5">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B7B65E20-B7A8-4208-A47D-B5BD5C3CD630}"/>
              </a:ext>
            </a:extLst>
          </p:cNvPr>
          <p:cNvPicPr>
            <a:picLocks noChangeAspect="1"/>
          </p:cNvPicPr>
          <p:nvPr/>
        </p:nvPicPr>
        <p:blipFill rotWithShape="1">
          <a:blip r:embed="rId2"/>
          <a:srcRect t="52155" r="51752"/>
          <a:stretch/>
        </p:blipFill>
        <p:spPr>
          <a:xfrm>
            <a:off x="5479231" y="5589155"/>
            <a:ext cx="1573672" cy="1268845"/>
          </a:xfrm>
          <a:prstGeom prst="rect">
            <a:avLst/>
          </a:prstGeom>
        </p:spPr>
      </p:pic>
    </p:spTree>
    <p:extLst>
      <p:ext uri="{BB962C8B-B14F-4D97-AF65-F5344CB8AC3E}">
        <p14:creationId xmlns:p14="http://schemas.microsoft.com/office/powerpoint/2010/main" val="2428807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645369" y="883920"/>
            <a:ext cx="10524744" cy="1569660"/>
          </a:xfrm>
          <a:prstGeom prst="rect">
            <a:avLst/>
          </a:prstGeom>
          <a:noFill/>
        </p:spPr>
        <p:txBody>
          <a:bodyPr wrap="square" rtlCol="0">
            <a:spAutoFit/>
          </a:bodyPr>
          <a:lstStyle/>
          <a:p>
            <a:pPr algn="ctr"/>
            <a:r>
              <a:rPr lang="en-GB" sz="4800" dirty="0">
                <a:latin typeface="SassoonPrimaryInfant" pitchFamily="2" charset="0"/>
              </a:rPr>
              <a:t>What does respect mean in our community?</a:t>
            </a:r>
          </a:p>
        </p:txBody>
      </p:sp>
      <p:sp>
        <p:nvSpPr>
          <p:cNvPr id="13" name="Speech Bubble: Rectangle with Corners Rounded 12">
            <a:extLst>
              <a:ext uri="{FF2B5EF4-FFF2-40B4-BE49-F238E27FC236}">
                <a16:creationId xmlns:a16="http://schemas.microsoft.com/office/drawing/2014/main" id="{3E8C0488-752F-47A3-98EF-3FA574D3BB02}"/>
              </a:ext>
            </a:extLst>
          </p:cNvPr>
          <p:cNvSpPr/>
          <p:nvPr/>
        </p:nvSpPr>
        <p:spPr>
          <a:xfrm>
            <a:off x="7175224" y="4213100"/>
            <a:ext cx="4186237" cy="1190215"/>
          </a:xfrm>
          <a:prstGeom prst="wedgeRoundRectCallout">
            <a:avLst>
              <a:gd name="adj1" fmla="val 41365"/>
              <a:gd name="adj2" fmla="val 76001"/>
              <a:gd name="adj3" fmla="val 16667"/>
            </a:avLst>
          </a:prstGeom>
          <a:solidFill>
            <a:srgbClr val="CC0066"/>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In our community we show respect by….</a:t>
            </a:r>
          </a:p>
        </p:txBody>
      </p:sp>
      <p:sp>
        <p:nvSpPr>
          <p:cNvPr id="15" name="TextBox 14">
            <a:extLst>
              <a:ext uri="{FF2B5EF4-FFF2-40B4-BE49-F238E27FC236}">
                <a16:creationId xmlns:a16="http://schemas.microsoft.com/office/drawing/2014/main" id="{6D20FA34-7083-4E11-AD81-0BAD1CBDCD10}"/>
              </a:ext>
            </a:extLst>
          </p:cNvPr>
          <p:cNvSpPr txBox="1"/>
          <p:nvPr/>
        </p:nvSpPr>
        <p:spPr>
          <a:xfrm>
            <a:off x="708212" y="3909536"/>
            <a:ext cx="6096000" cy="2246769"/>
          </a:xfrm>
          <a:prstGeom prst="rect">
            <a:avLst/>
          </a:prstGeom>
          <a:noFill/>
        </p:spPr>
        <p:txBody>
          <a:bodyPr wrap="square">
            <a:spAutoFit/>
          </a:bodyPr>
          <a:lstStyle/>
          <a:p>
            <a:r>
              <a:rPr lang="en-GB" sz="2800" dirty="0">
                <a:latin typeface="SassoonPrimaryInfant" pitchFamily="2" charset="0"/>
              </a:rPr>
              <a:t>Respect</a:t>
            </a:r>
          </a:p>
          <a:p>
            <a:r>
              <a:rPr lang="en-GB" sz="2800" dirty="0">
                <a:latin typeface="SassoonPrimaryInfant" pitchFamily="2" charset="0"/>
              </a:rPr>
              <a:t>Treat/treatment/treating </a:t>
            </a:r>
          </a:p>
          <a:p>
            <a:r>
              <a:rPr lang="en-GB" sz="2800" dirty="0">
                <a:latin typeface="SassoonPrimaryInfant" pitchFamily="2" charset="0"/>
              </a:rPr>
              <a:t>Home</a:t>
            </a:r>
          </a:p>
          <a:p>
            <a:r>
              <a:rPr lang="en-GB" sz="2800" dirty="0">
                <a:latin typeface="SassoonPrimaryInfant" pitchFamily="2" charset="0"/>
              </a:rPr>
              <a:t>Community</a:t>
            </a:r>
          </a:p>
          <a:p>
            <a:r>
              <a:rPr lang="en-GB" sz="2800" dirty="0">
                <a:latin typeface="SassoonPrimaryInfant" pitchFamily="2" charset="0"/>
              </a:rPr>
              <a:t>Neighbour</a:t>
            </a:r>
          </a:p>
        </p:txBody>
      </p:sp>
      <p:sp>
        <p:nvSpPr>
          <p:cNvPr id="9" name="Star: 5 Points 8">
            <a:extLst>
              <a:ext uri="{FF2B5EF4-FFF2-40B4-BE49-F238E27FC236}">
                <a16:creationId xmlns:a16="http://schemas.microsoft.com/office/drawing/2014/main" id="{CEC919D4-265D-465B-92C7-C2E9D19A6DFB}"/>
              </a:ext>
            </a:extLst>
          </p:cNvPr>
          <p:cNvSpPr/>
          <p:nvPr/>
        </p:nvSpPr>
        <p:spPr>
          <a:xfrm>
            <a:off x="3137646" y="5032920"/>
            <a:ext cx="887506" cy="795456"/>
          </a:xfrm>
          <a:prstGeom prst="star5">
            <a:avLst/>
          </a:prstGeom>
          <a:ln>
            <a:solidFill>
              <a:srgbClr val="FFC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718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645369" y="883920"/>
            <a:ext cx="10524744" cy="2308324"/>
          </a:xfrm>
          <a:prstGeom prst="rect">
            <a:avLst/>
          </a:prstGeom>
          <a:noFill/>
        </p:spPr>
        <p:txBody>
          <a:bodyPr wrap="square" rtlCol="0">
            <a:spAutoFit/>
          </a:bodyPr>
          <a:lstStyle/>
          <a:p>
            <a:pPr algn="ctr"/>
            <a:r>
              <a:rPr lang="en-GB" sz="4800" dirty="0">
                <a:latin typeface="SassoonPrimaryInfant" pitchFamily="2" charset="0"/>
              </a:rPr>
              <a:t>What is Harvest?</a:t>
            </a:r>
          </a:p>
          <a:p>
            <a:pPr algn="ctr"/>
            <a:r>
              <a:rPr lang="en-GB" sz="4800" dirty="0">
                <a:latin typeface="SassoonPrimaryInfant" pitchFamily="2" charset="0"/>
              </a:rPr>
              <a:t>How does it link with our virtue of respect?</a:t>
            </a:r>
          </a:p>
        </p:txBody>
      </p:sp>
      <p:sp>
        <p:nvSpPr>
          <p:cNvPr id="13" name="Speech Bubble: Rectangle with Corners Rounded 12">
            <a:extLst>
              <a:ext uri="{FF2B5EF4-FFF2-40B4-BE49-F238E27FC236}">
                <a16:creationId xmlns:a16="http://schemas.microsoft.com/office/drawing/2014/main" id="{3E8C0488-752F-47A3-98EF-3FA574D3BB02}"/>
              </a:ext>
            </a:extLst>
          </p:cNvPr>
          <p:cNvSpPr/>
          <p:nvPr/>
        </p:nvSpPr>
        <p:spPr>
          <a:xfrm>
            <a:off x="7202118" y="4213100"/>
            <a:ext cx="4186237" cy="1190215"/>
          </a:xfrm>
          <a:prstGeom prst="wedgeRoundRectCallout">
            <a:avLst>
              <a:gd name="adj1" fmla="val 41365"/>
              <a:gd name="adj2" fmla="val 76001"/>
              <a:gd name="adj3" fmla="val 16667"/>
            </a:avLst>
          </a:prstGeom>
          <a:solidFill>
            <a:srgbClr val="CC0066"/>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Harvest is….</a:t>
            </a:r>
          </a:p>
          <a:p>
            <a:pPr algn="ctr"/>
            <a:r>
              <a:rPr lang="en-GB" sz="2400" dirty="0">
                <a:solidFill>
                  <a:schemeClr val="tx1"/>
                </a:solidFill>
                <a:latin typeface="SassoonPrimaryInfant" pitchFamily="2" charset="0"/>
              </a:rPr>
              <a:t>It links to our virtue of respect because….</a:t>
            </a:r>
          </a:p>
        </p:txBody>
      </p:sp>
      <p:sp>
        <p:nvSpPr>
          <p:cNvPr id="15" name="TextBox 14">
            <a:extLst>
              <a:ext uri="{FF2B5EF4-FFF2-40B4-BE49-F238E27FC236}">
                <a16:creationId xmlns:a16="http://schemas.microsoft.com/office/drawing/2014/main" id="{6D20FA34-7083-4E11-AD81-0BAD1CBDCD10}"/>
              </a:ext>
            </a:extLst>
          </p:cNvPr>
          <p:cNvSpPr txBox="1"/>
          <p:nvPr/>
        </p:nvSpPr>
        <p:spPr>
          <a:xfrm>
            <a:off x="708212" y="3909536"/>
            <a:ext cx="6096000" cy="2246769"/>
          </a:xfrm>
          <a:prstGeom prst="rect">
            <a:avLst/>
          </a:prstGeom>
          <a:noFill/>
        </p:spPr>
        <p:txBody>
          <a:bodyPr wrap="square">
            <a:spAutoFit/>
          </a:bodyPr>
          <a:lstStyle/>
          <a:p>
            <a:r>
              <a:rPr lang="en-GB" sz="2800" dirty="0">
                <a:latin typeface="SassoonPrimaryInfant" pitchFamily="2" charset="0"/>
              </a:rPr>
              <a:t>Respect</a:t>
            </a:r>
          </a:p>
          <a:p>
            <a:r>
              <a:rPr lang="en-GB" sz="2800" dirty="0">
                <a:latin typeface="SassoonPrimaryInfant" pitchFamily="2" charset="0"/>
              </a:rPr>
              <a:t>Treat/treatment/treating </a:t>
            </a:r>
          </a:p>
          <a:p>
            <a:r>
              <a:rPr lang="en-GB" sz="2800" dirty="0">
                <a:latin typeface="SassoonPrimaryInfant" pitchFamily="2" charset="0"/>
              </a:rPr>
              <a:t>Home</a:t>
            </a:r>
          </a:p>
          <a:p>
            <a:r>
              <a:rPr lang="en-GB" sz="2800" dirty="0">
                <a:latin typeface="SassoonPrimaryInfant" pitchFamily="2" charset="0"/>
              </a:rPr>
              <a:t>Community</a:t>
            </a:r>
          </a:p>
          <a:p>
            <a:r>
              <a:rPr lang="en-GB" sz="2800" dirty="0">
                <a:latin typeface="SassoonPrimaryInfant" pitchFamily="2" charset="0"/>
              </a:rPr>
              <a:t>Neighbour</a:t>
            </a:r>
          </a:p>
        </p:txBody>
      </p:sp>
      <p:sp>
        <p:nvSpPr>
          <p:cNvPr id="9" name="Star: 5 Points 8">
            <a:extLst>
              <a:ext uri="{FF2B5EF4-FFF2-40B4-BE49-F238E27FC236}">
                <a16:creationId xmlns:a16="http://schemas.microsoft.com/office/drawing/2014/main" id="{CEC919D4-265D-465B-92C7-C2E9D19A6DFB}"/>
              </a:ext>
            </a:extLst>
          </p:cNvPr>
          <p:cNvSpPr/>
          <p:nvPr/>
        </p:nvSpPr>
        <p:spPr>
          <a:xfrm>
            <a:off x="3137646" y="5032920"/>
            <a:ext cx="887506" cy="795456"/>
          </a:xfrm>
          <a:prstGeom prst="star5">
            <a:avLst/>
          </a:prstGeom>
          <a:ln>
            <a:solidFill>
              <a:srgbClr val="FFC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132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582616" y="333702"/>
            <a:ext cx="10524744" cy="830997"/>
          </a:xfrm>
          <a:prstGeom prst="rect">
            <a:avLst/>
          </a:prstGeom>
          <a:noFill/>
        </p:spPr>
        <p:txBody>
          <a:bodyPr wrap="square" rtlCol="0">
            <a:spAutoFit/>
          </a:bodyPr>
          <a:lstStyle/>
          <a:p>
            <a:pPr algn="ctr"/>
            <a:r>
              <a:rPr lang="en-GB" sz="4800" dirty="0">
                <a:latin typeface="SassoonPrimaryInfant" pitchFamily="2" charset="0"/>
              </a:rPr>
              <a:t>The Bedford Foodbank</a:t>
            </a:r>
          </a:p>
        </p:txBody>
      </p:sp>
      <p:sp>
        <p:nvSpPr>
          <p:cNvPr id="13" name="Speech Bubble: Rectangle with Corners Rounded 12">
            <a:extLst>
              <a:ext uri="{FF2B5EF4-FFF2-40B4-BE49-F238E27FC236}">
                <a16:creationId xmlns:a16="http://schemas.microsoft.com/office/drawing/2014/main" id="{3E8C0488-752F-47A3-98EF-3FA574D3BB02}"/>
              </a:ext>
            </a:extLst>
          </p:cNvPr>
          <p:cNvSpPr/>
          <p:nvPr/>
        </p:nvSpPr>
        <p:spPr>
          <a:xfrm>
            <a:off x="7297551" y="4817321"/>
            <a:ext cx="4186237" cy="1190215"/>
          </a:xfrm>
          <a:prstGeom prst="wedgeRoundRectCallout">
            <a:avLst>
              <a:gd name="adj1" fmla="val 41365"/>
              <a:gd name="adj2" fmla="val 76001"/>
              <a:gd name="adj3" fmla="val 16667"/>
            </a:avLst>
          </a:prstGeom>
          <a:solidFill>
            <a:srgbClr val="CC0066"/>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I can help the </a:t>
            </a:r>
            <a:r>
              <a:rPr lang="en-GB" sz="2400" dirty="0" err="1">
                <a:solidFill>
                  <a:schemeClr val="tx1"/>
                </a:solidFill>
                <a:latin typeface="SassoonPrimaryInfant" pitchFamily="2" charset="0"/>
              </a:rPr>
              <a:t>Bedfrod</a:t>
            </a:r>
            <a:r>
              <a:rPr lang="en-GB" sz="2400" dirty="0">
                <a:solidFill>
                  <a:schemeClr val="tx1"/>
                </a:solidFill>
                <a:latin typeface="SassoonPrimaryInfant" pitchFamily="2" charset="0"/>
              </a:rPr>
              <a:t> Foodbank by….</a:t>
            </a:r>
          </a:p>
        </p:txBody>
      </p:sp>
      <p:sp>
        <p:nvSpPr>
          <p:cNvPr id="15" name="TextBox 14">
            <a:extLst>
              <a:ext uri="{FF2B5EF4-FFF2-40B4-BE49-F238E27FC236}">
                <a16:creationId xmlns:a16="http://schemas.microsoft.com/office/drawing/2014/main" id="{6D20FA34-7083-4E11-AD81-0BAD1CBDCD10}"/>
              </a:ext>
            </a:extLst>
          </p:cNvPr>
          <p:cNvSpPr txBox="1"/>
          <p:nvPr/>
        </p:nvSpPr>
        <p:spPr>
          <a:xfrm>
            <a:off x="708212" y="3909536"/>
            <a:ext cx="6096000" cy="2246769"/>
          </a:xfrm>
          <a:prstGeom prst="rect">
            <a:avLst/>
          </a:prstGeom>
          <a:noFill/>
        </p:spPr>
        <p:txBody>
          <a:bodyPr wrap="square">
            <a:spAutoFit/>
          </a:bodyPr>
          <a:lstStyle/>
          <a:p>
            <a:r>
              <a:rPr lang="en-GB" sz="2800" dirty="0">
                <a:latin typeface="SassoonPrimaryInfant" pitchFamily="2" charset="0"/>
              </a:rPr>
              <a:t>Respect</a:t>
            </a:r>
          </a:p>
          <a:p>
            <a:r>
              <a:rPr lang="en-GB" sz="2800" dirty="0">
                <a:latin typeface="SassoonPrimaryInfant" pitchFamily="2" charset="0"/>
              </a:rPr>
              <a:t>Treat/treatment/treating </a:t>
            </a:r>
          </a:p>
          <a:p>
            <a:r>
              <a:rPr lang="en-GB" sz="2800" dirty="0">
                <a:latin typeface="SassoonPrimaryInfant" pitchFamily="2" charset="0"/>
              </a:rPr>
              <a:t>Home</a:t>
            </a:r>
          </a:p>
          <a:p>
            <a:r>
              <a:rPr lang="en-GB" sz="2800" dirty="0">
                <a:latin typeface="SassoonPrimaryInfant" pitchFamily="2" charset="0"/>
              </a:rPr>
              <a:t>Community</a:t>
            </a:r>
          </a:p>
          <a:p>
            <a:r>
              <a:rPr lang="en-GB" sz="2800" dirty="0">
                <a:latin typeface="SassoonPrimaryInfant" pitchFamily="2" charset="0"/>
              </a:rPr>
              <a:t>Neighbour</a:t>
            </a:r>
          </a:p>
        </p:txBody>
      </p:sp>
      <p:sp>
        <p:nvSpPr>
          <p:cNvPr id="9" name="Star: 5 Points 8">
            <a:extLst>
              <a:ext uri="{FF2B5EF4-FFF2-40B4-BE49-F238E27FC236}">
                <a16:creationId xmlns:a16="http://schemas.microsoft.com/office/drawing/2014/main" id="{CEC919D4-265D-465B-92C7-C2E9D19A6DFB}"/>
              </a:ext>
            </a:extLst>
          </p:cNvPr>
          <p:cNvSpPr/>
          <p:nvPr/>
        </p:nvSpPr>
        <p:spPr>
          <a:xfrm>
            <a:off x="3137646" y="5032920"/>
            <a:ext cx="887506" cy="795456"/>
          </a:xfrm>
          <a:prstGeom prst="star5">
            <a:avLst/>
          </a:prstGeom>
          <a:ln>
            <a:solidFill>
              <a:srgbClr val="FFC00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3D9DCE09-3EAC-4DC2-8E96-B3FEDAD959F9}"/>
              </a:ext>
            </a:extLst>
          </p:cNvPr>
          <p:cNvPicPr>
            <a:picLocks noChangeAspect="1"/>
          </p:cNvPicPr>
          <p:nvPr/>
        </p:nvPicPr>
        <p:blipFill>
          <a:blip r:embed="rId2"/>
          <a:stretch>
            <a:fillRect/>
          </a:stretch>
        </p:blipFill>
        <p:spPr>
          <a:xfrm>
            <a:off x="7964301" y="1789299"/>
            <a:ext cx="3325234" cy="2218849"/>
          </a:xfrm>
          <a:prstGeom prst="rect">
            <a:avLst/>
          </a:prstGeom>
        </p:spPr>
      </p:pic>
      <p:pic>
        <p:nvPicPr>
          <p:cNvPr id="3" name="Picture 2">
            <a:extLst>
              <a:ext uri="{FF2B5EF4-FFF2-40B4-BE49-F238E27FC236}">
                <a16:creationId xmlns:a16="http://schemas.microsoft.com/office/drawing/2014/main" id="{29BC0814-757D-484B-93B4-9F8E87C25F76}"/>
              </a:ext>
            </a:extLst>
          </p:cNvPr>
          <p:cNvPicPr>
            <a:picLocks noChangeAspect="1"/>
          </p:cNvPicPr>
          <p:nvPr/>
        </p:nvPicPr>
        <p:blipFill>
          <a:blip r:embed="rId3"/>
          <a:stretch>
            <a:fillRect/>
          </a:stretch>
        </p:blipFill>
        <p:spPr>
          <a:xfrm>
            <a:off x="4613025" y="1841347"/>
            <a:ext cx="2684526" cy="2429435"/>
          </a:xfrm>
          <a:prstGeom prst="rect">
            <a:avLst/>
          </a:prstGeom>
        </p:spPr>
      </p:pic>
      <p:pic>
        <p:nvPicPr>
          <p:cNvPr id="1026" name="Picture 2">
            <a:extLst>
              <a:ext uri="{FF2B5EF4-FFF2-40B4-BE49-F238E27FC236}">
                <a16:creationId xmlns:a16="http://schemas.microsoft.com/office/drawing/2014/main" id="{7214117D-D635-4C16-9442-8BE41A2A5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608" y="1714917"/>
            <a:ext cx="36385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656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440078" y="35021"/>
            <a:ext cx="10524744" cy="3046988"/>
          </a:xfrm>
          <a:prstGeom prst="rect">
            <a:avLst/>
          </a:prstGeom>
          <a:noFill/>
        </p:spPr>
        <p:txBody>
          <a:bodyPr wrap="square" rtlCol="0">
            <a:spAutoFit/>
          </a:bodyPr>
          <a:lstStyle/>
          <a:p>
            <a:pPr algn="ctr"/>
            <a:r>
              <a:rPr lang="en-GB" sz="4800" dirty="0">
                <a:latin typeface="SassoonPrimaryInfant" pitchFamily="2" charset="0"/>
              </a:rPr>
              <a:t>What do you remember about our </a:t>
            </a:r>
          </a:p>
          <a:p>
            <a:pPr algn="ctr"/>
            <a:r>
              <a:rPr lang="en-GB" sz="4800" dirty="0">
                <a:latin typeface="SassoonPrimaryInfant" pitchFamily="2" charset="0"/>
              </a:rPr>
              <a:t>Our Learning 8?</a:t>
            </a:r>
          </a:p>
          <a:p>
            <a:pPr algn="ctr"/>
            <a:endParaRPr lang="en-GB" sz="4800" dirty="0">
              <a:latin typeface="SassoonPrimaryInfant" pitchFamily="2" charset="0"/>
            </a:endParaRPr>
          </a:p>
          <a:p>
            <a:pPr algn="ctr"/>
            <a:endParaRPr lang="en-GB" sz="4800" dirty="0">
              <a:latin typeface="SassoonPrimaryInfant" pitchFamily="2" charset="0"/>
            </a:endParaRPr>
          </a:p>
        </p:txBody>
      </p:sp>
      <p:pic>
        <p:nvPicPr>
          <p:cNvPr id="5" name="Picture 4">
            <a:extLst>
              <a:ext uri="{FF2B5EF4-FFF2-40B4-BE49-F238E27FC236}">
                <a16:creationId xmlns:a16="http://schemas.microsoft.com/office/drawing/2014/main" id="{06427C79-EB87-4DD1-B614-40D04A56401A}"/>
              </a:ext>
            </a:extLst>
          </p:cNvPr>
          <p:cNvPicPr>
            <a:picLocks noChangeAspect="1"/>
          </p:cNvPicPr>
          <p:nvPr/>
        </p:nvPicPr>
        <p:blipFill rotWithShape="1">
          <a:blip r:embed="rId3"/>
          <a:srcRect l="52035" b="67889"/>
          <a:stretch/>
        </p:blipFill>
        <p:spPr>
          <a:xfrm>
            <a:off x="47744" y="40126"/>
            <a:ext cx="1800000" cy="1488067"/>
          </a:xfrm>
          <a:prstGeom prst="rect">
            <a:avLst/>
          </a:prstGeom>
        </p:spPr>
      </p:pic>
      <p:pic>
        <p:nvPicPr>
          <p:cNvPr id="3" name="Picture 2">
            <a:extLst>
              <a:ext uri="{FF2B5EF4-FFF2-40B4-BE49-F238E27FC236}">
                <a16:creationId xmlns:a16="http://schemas.microsoft.com/office/drawing/2014/main" id="{C1DD2C77-9BFE-4EA8-ACE0-E389305FAE39}"/>
              </a:ext>
            </a:extLst>
          </p:cNvPr>
          <p:cNvPicPr>
            <a:picLocks noChangeAspect="1"/>
          </p:cNvPicPr>
          <p:nvPr/>
        </p:nvPicPr>
        <p:blipFill>
          <a:blip r:embed="rId4"/>
          <a:stretch>
            <a:fillRect/>
          </a:stretch>
        </p:blipFill>
        <p:spPr>
          <a:xfrm>
            <a:off x="1112633" y="1630189"/>
            <a:ext cx="2067315" cy="2308323"/>
          </a:xfrm>
          <a:prstGeom prst="rect">
            <a:avLst/>
          </a:prstGeom>
        </p:spPr>
      </p:pic>
      <p:pic>
        <p:nvPicPr>
          <p:cNvPr id="6" name="Picture 5">
            <a:extLst>
              <a:ext uri="{FF2B5EF4-FFF2-40B4-BE49-F238E27FC236}">
                <a16:creationId xmlns:a16="http://schemas.microsoft.com/office/drawing/2014/main" id="{ECDF3F72-E950-4A7A-B154-A6BFE778E188}"/>
              </a:ext>
            </a:extLst>
          </p:cNvPr>
          <p:cNvPicPr>
            <a:picLocks noChangeAspect="1"/>
          </p:cNvPicPr>
          <p:nvPr/>
        </p:nvPicPr>
        <p:blipFill>
          <a:blip r:embed="rId5"/>
          <a:stretch>
            <a:fillRect/>
          </a:stretch>
        </p:blipFill>
        <p:spPr>
          <a:xfrm>
            <a:off x="3607316" y="1630187"/>
            <a:ext cx="2067316" cy="2308325"/>
          </a:xfrm>
          <a:prstGeom prst="rect">
            <a:avLst/>
          </a:prstGeom>
        </p:spPr>
      </p:pic>
      <p:pic>
        <p:nvPicPr>
          <p:cNvPr id="7" name="Picture 6">
            <a:extLst>
              <a:ext uri="{FF2B5EF4-FFF2-40B4-BE49-F238E27FC236}">
                <a16:creationId xmlns:a16="http://schemas.microsoft.com/office/drawing/2014/main" id="{B7B0B15C-FCFA-4343-AC54-C735FB0FC054}"/>
              </a:ext>
            </a:extLst>
          </p:cNvPr>
          <p:cNvPicPr>
            <a:picLocks noChangeAspect="1"/>
          </p:cNvPicPr>
          <p:nvPr/>
        </p:nvPicPr>
        <p:blipFill>
          <a:blip r:embed="rId6"/>
          <a:stretch>
            <a:fillRect/>
          </a:stretch>
        </p:blipFill>
        <p:spPr>
          <a:xfrm>
            <a:off x="6412706" y="1661590"/>
            <a:ext cx="2131584" cy="2308324"/>
          </a:xfrm>
          <a:prstGeom prst="rect">
            <a:avLst/>
          </a:prstGeom>
        </p:spPr>
      </p:pic>
      <p:pic>
        <p:nvPicPr>
          <p:cNvPr id="8" name="Picture 7">
            <a:extLst>
              <a:ext uri="{FF2B5EF4-FFF2-40B4-BE49-F238E27FC236}">
                <a16:creationId xmlns:a16="http://schemas.microsoft.com/office/drawing/2014/main" id="{B60D975A-55C5-4388-977D-3EAE71CD5A56}"/>
              </a:ext>
            </a:extLst>
          </p:cNvPr>
          <p:cNvPicPr>
            <a:picLocks noChangeAspect="1"/>
          </p:cNvPicPr>
          <p:nvPr/>
        </p:nvPicPr>
        <p:blipFill>
          <a:blip r:embed="rId7"/>
          <a:stretch>
            <a:fillRect/>
          </a:stretch>
        </p:blipFill>
        <p:spPr>
          <a:xfrm>
            <a:off x="9226788" y="1697757"/>
            <a:ext cx="2131584" cy="2308324"/>
          </a:xfrm>
          <a:prstGeom prst="rect">
            <a:avLst/>
          </a:prstGeom>
        </p:spPr>
      </p:pic>
      <p:pic>
        <p:nvPicPr>
          <p:cNvPr id="9" name="Picture 8">
            <a:extLst>
              <a:ext uri="{FF2B5EF4-FFF2-40B4-BE49-F238E27FC236}">
                <a16:creationId xmlns:a16="http://schemas.microsoft.com/office/drawing/2014/main" id="{47518754-744D-44BE-86E5-74BFB2DA1BE2}"/>
              </a:ext>
            </a:extLst>
          </p:cNvPr>
          <p:cNvPicPr>
            <a:picLocks noChangeAspect="1"/>
          </p:cNvPicPr>
          <p:nvPr/>
        </p:nvPicPr>
        <p:blipFill>
          <a:blip r:embed="rId8"/>
          <a:stretch>
            <a:fillRect/>
          </a:stretch>
        </p:blipFill>
        <p:spPr>
          <a:xfrm>
            <a:off x="1112634" y="4096269"/>
            <a:ext cx="1993514" cy="2225918"/>
          </a:xfrm>
          <a:prstGeom prst="rect">
            <a:avLst/>
          </a:prstGeom>
        </p:spPr>
      </p:pic>
      <p:pic>
        <p:nvPicPr>
          <p:cNvPr id="10" name="Picture 9">
            <a:extLst>
              <a:ext uri="{FF2B5EF4-FFF2-40B4-BE49-F238E27FC236}">
                <a16:creationId xmlns:a16="http://schemas.microsoft.com/office/drawing/2014/main" id="{D91CF26F-15DD-487F-91D0-A8121717FAD2}"/>
              </a:ext>
            </a:extLst>
          </p:cNvPr>
          <p:cNvPicPr>
            <a:picLocks noChangeAspect="1"/>
          </p:cNvPicPr>
          <p:nvPr/>
        </p:nvPicPr>
        <p:blipFill>
          <a:blip r:embed="rId9"/>
          <a:stretch>
            <a:fillRect/>
          </a:stretch>
        </p:blipFill>
        <p:spPr>
          <a:xfrm>
            <a:off x="3657869" y="4080568"/>
            <a:ext cx="2044581" cy="2225918"/>
          </a:xfrm>
          <a:prstGeom prst="rect">
            <a:avLst/>
          </a:prstGeom>
        </p:spPr>
      </p:pic>
      <p:pic>
        <p:nvPicPr>
          <p:cNvPr id="11" name="Picture 10">
            <a:extLst>
              <a:ext uri="{FF2B5EF4-FFF2-40B4-BE49-F238E27FC236}">
                <a16:creationId xmlns:a16="http://schemas.microsoft.com/office/drawing/2014/main" id="{1F88C3C4-8BCE-4902-82F6-ADEE7633A5FF}"/>
              </a:ext>
            </a:extLst>
          </p:cNvPr>
          <p:cNvPicPr>
            <a:picLocks noChangeAspect="1"/>
          </p:cNvPicPr>
          <p:nvPr/>
        </p:nvPicPr>
        <p:blipFill>
          <a:blip r:embed="rId10"/>
          <a:stretch>
            <a:fillRect/>
          </a:stretch>
        </p:blipFill>
        <p:spPr>
          <a:xfrm>
            <a:off x="6444840" y="4113258"/>
            <a:ext cx="2067316" cy="2228107"/>
          </a:xfrm>
          <a:prstGeom prst="rect">
            <a:avLst/>
          </a:prstGeom>
        </p:spPr>
      </p:pic>
      <p:pic>
        <p:nvPicPr>
          <p:cNvPr id="12" name="Picture 11">
            <a:extLst>
              <a:ext uri="{FF2B5EF4-FFF2-40B4-BE49-F238E27FC236}">
                <a16:creationId xmlns:a16="http://schemas.microsoft.com/office/drawing/2014/main" id="{988DED62-558B-47FF-8DD3-76D354FD9009}"/>
              </a:ext>
            </a:extLst>
          </p:cNvPr>
          <p:cNvPicPr>
            <a:picLocks noChangeAspect="1"/>
          </p:cNvPicPr>
          <p:nvPr/>
        </p:nvPicPr>
        <p:blipFill>
          <a:blip r:embed="rId11"/>
          <a:stretch>
            <a:fillRect/>
          </a:stretch>
        </p:blipFill>
        <p:spPr>
          <a:xfrm>
            <a:off x="9266075" y="4130024"/>
            <a:ext cx="2053010" cy="2228107"/>
          </a:xfrm>
          <a:prstGeom prst="rect">
            <a:avLst/>
          </a:prstGeom>
        </p:spPr>
      </p:pic>
    </p:spTree>
    <p:extLst>
      <p:ext uri="{BB962C8B-B14F-4D97-AF65-F5344CB8AC3E}">
        <p14:creationId xmlns:p14="http://schemas.microsoft.com/office/powerpoint/2010/main" val="1236229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07720C-4F0F-47A2-ADB6-40E7890958BA}"/>
              </a:ext>
            </a:extLst>
          </p:cNvPr>
          <p:cNvSpPr txBox="1"/>
          <p:nvPr/>
        </p:nvSpPr>
        <p:spPr>
          <a:xfrm>
            <a:off x="833628" y="274320"/>
            <a:ext cx="10524744" cy="2308324"/>
          </a:xfrm>
          <a:prstGeom prst="rect">
            <a:avLst/>
          </a:prstGeom>
          <a:noFill/>
        </p:spPr>
        <p:txBody>
          <a:bodyPr wrap="square" rtlCol="0">
            <a:spAutoFit/>
          </a:bodyPr>
          <a:lstStyle/>
          <a:p>
            <a:pPr algn="ctr"/>
            <a:r>
              <a:rPr lang="en-GB" sz="4800" dirty="0">
                <a:latin typeface="SassoonPrimaryInfant" pitchFamily="2" charset="0"/>
              </a:rPr>
              <a:t>Talk Task!</a:t>
            </a:r>
          </a:p>
          <a:p>
            <a:pPr algn="ctr"/>
            <a:endParaRPr lang="en-GB" sz="4800" dirty="0">
              <a:latin typeface="SassoonPrimaryInfant" pitchFamily="2" charset="0"/>
            </a:endParaRPr>
          </a:p>
          <a:p>
            <a:pPr algn="ctr"/>
            <a:endParaRPr lang="en-GB" sz="4800" dirty="0">
              <a:latin typeface="SassoonPrimaryInfant" pitchFamily="2" charset="0"/>
            </a:endParaRPr>
          </a:p>
        </p:txBody>
      </p:sp>
      <p:pic>
        <p:nvPicPr>
          <p:cNvPr id="5" name="Picture 4">
            <a:extLst>
              <a:ext uri="{FF2B5EF4-FFF2-40B4-BE49-F238E27FC236}">
                <a16:creationId xmlns:a16="http://schemas.microsoft.com/office/drawing/2014/main" id="{D3C5F11F-F900-4AB4-893B-BE56FBB56E34}"/>
              </a:ext>
            </a:extLst>
          </p:cNvPr>
          <p:cNvPicPr>
            <a:picLocks noChangeAspect="1"/>
          </p:cNvPicPr>
          <p:nvPr/>
        </p:nvPicPr>
        <p:blipFill rotWithShape="1">
          <a:blip r:embed="rId2"/>
          <a:srcRect t="33758" r="52035" b="33523"/>
          <a:stretch/>
        </p:blipFill>
        <p:spPr>
          <a:xfrm>
            <a:off x="123682" y="66675"/>
            <a:ext cx="1800000" cy="1516227"/>
          </a:xfrm>
          <a:prstGeom prst="rect">
            <a:avLst/>
          </a:prstGeom>
        </p:spPr>
      </p:pic>
      <p:sp>
        <p:nvSpPr>
          <p:cNvPr id="7" name="Speech Bubble: Rectangle with Corners Rounded 6">
            <a:extLst>
              <a:ext uri="{FF2B5EF4-FFF2-40B4-BE49-F238E27FC236}">
                <a16:creationId xmlns:a16="http://schemas.microsoft.com/office/drawing/2014/main" id="{7278DC18-0E9E-4FD1-838F-9AE46AA01F84}"/>
              </a:ext>
            </a:extLst>
          </p:cNvPr>
          <p:cNvSpPr/>
          <p:nvPr/>
        </p:nvSpPr>
        <p:spPr>
          <a:xfrm>
            <a:off x="7677248" y="4643406"/>
            <a:ext cx="4186237" cy="1190215"/>
          </a:xfrm>
          <a:prstGeom prst="wedgeRoundRectCallout">
            <a:avLst>
              <a:gd name="adj1" fmla="val 41365"/>
              <a:gd name="adj2" fmla="val 76001"/>
              <a:gd name="adj3" fmla="val 16667"/>
            </a:avLst>
          </a:prstGeom>
          <a:solidFill>
            <a:srgbClr val="CC0066"/>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I have supported others to be engaged and motivated by….</a:t>
            </a:r>
          </a:p>
        </p:txBody>
      </p:sp>
      <p:sp>
        <p:nvSpPr>
          <p:cNvPr id="8" name="Speech Bubble: Rectangle with Corners Rounded 7">
            <a:extLst>
              <a:ext uri="{FF2B5EF4-FFF2-40B4-BE49-F238E27FC236}">
                <a16:creationId xmlns:a16="http://schemas.microsoft.com/office/drawing/2014/main" id="{091A9916-9B5D-43A3-AAD5-302F9CD9BA62}"/>
              </a:ext>
            </a:extLst>
          </p:cNvPr>
          <p:cNvSpPr/>
          <p:nvPr/>
        </p:nvSpPr>
        <p:spPr>
          <a:xfrm>
            <a:off x="415738" y="4573070"/>
            <a:ext cx="4186237" cy="1190215"/>
          </a:xfrm>
          <a:prstGeom prst="wedgeRoundRectCallout">
            <a:avLst>
              <a:gd name="adj1" fmla="val 41365"/>
              <a:gd name="adj2" fmla="val 76001"/>
              <a:gd name="adj3" fmla="val 16667"/>
            </a:avLst>
          </a:prstGeom>
          <a:solidFill>
            <a:srgbClr val="CC0066"/>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I have shown I am engaged and motivated this week by….</a:t>
            </a:r>
          </a:p>
        </p:txBody>
      </p:sp>
      <p:pic>
        <p:nvPicPr>
          <p:cNvPr id="2" name="Picture 1">
            <a:extLst>
              <a:ext uri="{FF2B5EF4-FFF2-40B4-BE49-F238E27FC236}">
                <a16:creationId xmlns:a16="http://schemas.microsoft.com/office/drawing/2014/main" id="{3EAD331C-63DE-4499-ADF5-4B2581E021E2}"/>
              </a:ext>
            </a:extLst>
          </p:cNvPr>
          <p:cNvPicPr>
            <a:picLocks noChangeAspect="1"/>
          </p:cNvPicPr>
          <p:nvPr/>
        </p:nvPicPr>
        <p:blipFill>
          <a:blip r:embed="rId3"/>
          <a:stretch>
            <a:fillRect/>
          </a:stretch>
        </p:blipFill>
        <p:spPr>
          <a:xfrm>
            <a:off x="2813091" y="1724317"/>
            <a:ext cx="2072820" cy="2310584"/>
          </a:xfrm>
          <a:prstGeom prst="rect">
            <a:avLst/>
          </a:prstGeom>
        </p:spPr>
      </p:pic>
      <p:pic>
        <p:nvPicPr>
          <p:cNvPr id="3" name="Picture 2">
            <a:extLst>
              <a:ext uri="{FF2B5EF4-FFF2-40B4-BE49-F238E27FC236}">
                <a16:creationId xmlns:a16="http://schemas.microsoft.com/office/drawing/2014/main" id="{63CBA80E-5BEA-4DFC-A808-D90203F78054}"/>
              </a:ext>
            </a:extLst>
          </p:cNvPr>
          <p:cNvPicPr>
            <a:picLocks noChangeAspect="1"/>
          </p:cNvPicPr>
          <p:nvPr/>
        </p:nvPicPr>
        <p:blipFill>
          <a:blip r:embed="rId4"/>
          <a:stretch>
            <a:fillRect/>
          </a:stretch>
        </p:blipFill>
        <p:spPr>
          <a:xfrm>
            <a:off x="7072194" y="1724317"/>
            <a:ext cx="2066723" cy="2310584"/>
          </a:xfrm>
          <a:prstGeom prst="rect">
            <a:avLst/>
          </a:prstGeom>
        </p:spPr>
      </p:pic>
    </p:spTree>
    <p:extLst>
      <p:ext uri="{BB962C8B-B14F-4D97-AF65-F5344CB8AC3E}">
        <p14:creationId xmlns:p14="http://schemas.microsoft.com/office/powerpoint/2010/main" val="3100385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C3610A2-3B1B-4063-A145-52DECA876B8B}"/>
              </a:ext>
            </a:extLst>
          </p:cNvPr>
          <p:cNvSpPr txBox="1"/>
          <p:nvPr/>
        </p:nvSpPr>
        <p:spPr>
          <a:xfrm>
            <a:off x="3048000" y="3244334"/>
            <a:ext cx="6096000" cy="369332"/>
          </a:xfrm>
          <a:prstGeom prst="rect">
            <a:avLst/>
          </a:prstGeom>
          <a:noFill/>
        </p:spPr>
        <p:txBody>
          <a:bodyPr wrap="square">
            <a:spAutoFit/>
          </a:bodyPr>
          <a:lstStyle/>
          <a:p>
            <a:r>
              <a:rPr lang="en-GB" dirty="0"/>
              <a:t> </a:t>
            </a:r>
          </a:p>
        </p:txBody>
      </p:sp>
      <p:sp>
        <p:nvSpPr>
          <p:cNvPr id="7" name="TextBox 6">
            <a:extLst>
              <a:ext uri="{FF2B5EF4-FFF2-40B4-BE49-F238E27FC236}">
                <a16:creationId xmlns:a16="http://schemas.microsoft.com/office/drawing/2014/main" id="{31DCBF67-4656-4A2F-81CA-31196CB9132D}"/>
              </a:ext>
            </a:extLst>
          </p:cNvPr>
          <p:cNvSpPr txBox="1"/>
          <p:nvPr/>
        </p:nvSpPr>
        <p:spPr>
          <a:xfrm>
            <a:off x="3048000" y="3244334"/>
            <a:ext cx="6096000" cy="369332"/>
          </a:xfrm>
          <a:prstGeom prst="rect">
            <a:avLst/>
          </a:prstGeom>
          <a:noFill/>
        </p:spPr>
        <p:txBody>
          <a:bodyPr wrap="square">
            <a:spAutoFit/>
          </a:bodyPr>
          <a:lstStyle/>
          <a:p>
            <a:r>
              <a:rPr lang="en-GB" dirty="0"/>
              <a:t> </a:t>
            </a:r>
          </a:p>
        </p:txBody>
      </p:sp>
      <p:sp>
        <p:nvSpPr>
          <p:cNvPr id="13" name="TextBox 12">
            <a:extLst>
              <a:ext uri="{FF2B5EF4-FFF2-40B4-BE49-F238E27FC236}">
                <a16:creationId xmlns:a16="http://schemas.microsoft.com/office/drawing/2014/main" id="{BE1098BF-4A11-4AAB-BC5F-FB39A9EF71BF}"/>
              </a:ext>
            </a:extLst>
          </p:cNvPr>
          <p:cNvSpPr txBox="1"/>
          <p:nvPr/>
        </p:nvSpPr>
        <p:spPr>
          <a:xfrm>
            <a:off x="1627094" y="1127356"/>
            <a:ext cx="8937812" cy="5509200"/>
          </a:xfrm>
          <a:prstGeom prst="rect">
            <a:avLst/>
          </a:prstGeom>
          <a:noFill/>
        </p:spPr>
        <p:txBody>
          <a:bodyPr wrap="square">
            <a:spAutoFit/>
          </a:bodyPr>
          <a:lstStyle/>
          <a:p>
            <a:pPr algn="l"/>
            <a:r>
              <a:rPr lang="en-GB" sz="3200" b="1" i="0" dirty="0">
                <a:solidFill>
                  <a:srgbClr val="1F1F1F"/>
                </a:solidFill>
                <a:effectLst/>
                <a:latin typeface="Georgia" panose="02040502050405020303" pitchFamily="18" charset="0"/>
              </a:rPr>
              <a:t>Colours of day dawn into the mind</a:t>
            </a:r>
            <a:br>
              <a:rPr lang="en-GB" sz="3200" b="1" i="0" dirty="0">
                <a:solidFill>
                  <a:srgbClr val="1F1F1F"/>
                </a:solidFill>
                <a:effectLst/>
                <a:latin typeface="Georgia" panose="02040502050405020303" pitchFamily="18" charset="0"/>
              </a:rPr>
            </a:br>
            <a:r>
              <a:rPr lang="en-GB" sz="3200" b="1" i="0" dirty="0">
                <a:solidFill>
                  <a:srgbClr val="1F1F1F"/>
                </a:solidFill>
                <a:effectLst/>
                <a:latin typeface="Georgia" panose="02040502050405020303" pitchFamily="18" charset="0"/>
              </a:rPr>
              <a:t>The sun has come up, the night is behind</a:t>
            </a:r>
            <a:br>
              <a:rPr lang="en-GB" sz="3200" b="1" i="0" dirty="0">
                <a:solidFill>
                  <a:srgbClr val="1F1F1F"/>
                </a:solidFill>
                <a:effectLst/>
                <a:latin typeface="Georgia" panose="02040502050405020303" pitchFamily="18" charset="0"/>
              </a:rPr>
            </a:br>
            <a:r>
              <a:rPr lang="en-GB" sz="3200" b="1" i="0" dirty="0">
                <a:solidFill>
                  <a:srgbClr val="1F1F1F"/>
                </a:solidFill>
                <a:effectLst/>
                <a:latin typeface="Georgia" panose="02040502050405020303" pitchFamily="18" charset="0"/>
              </a:rPr>
              <a:t>Go down in the city, into the street</a:t>
            </a:r>
            <a:br>
              <a:rPr lang="en-GB" sz="3200" b="1" i="0" dirty="0">
                <a:solidFill>
                  <a:srgbClr val="1F1F1F"/>
                </a:solidFill>
                <a:effectLst/>
                <a:latin typeface="Georgia" panose="02040502050405020303" pitchFamily="18" charset="0"/>
              </a:rPr>
            </a:br>
            <a:r>
              <a:rPr lang="en-GB" sz="3200" b="1" i="0" dirty="0">
                <a:solidFill>
                  <a:srgbClr val="1F1F1F"/>
                </a:solidFill>
                <a:effectLst/>
                <a:latin typeface="Georgia" panose="02040502050405020303" pitchFamily="18" charset="0"/>
              </a:rPr>
              <a:t>And let's give the message to the people we meet</a:t>
            </a:r>
          </a:p>
          <a:p>
            <a:pPr algn="l"/>
            <a:endParaRPr lang="en-GB" sz="3200" b="1" dirty="0">
              <a:solidFill>
                <a:srgbClr val="1F1F1F"/>
              </a:solidFill>
              <a:latin typeface="Georgia" panose="02040502050405020303" pitchFamily="18" charset="0"/>
            </a:endParaRPr>
          </a:p>
          <a:p>
            <a:pPr algn="l"/>
            <a:endParaRPr lang="en-GB" sz="3200" b="1" i="0" dirty="0">
              <a:solidFill>
                <a:srgbClr val="1F1F1F"/>
              </a:solidFill>
              <a:effectLst/>
              <a:latin typeface="Georgia" panose="02040502050405020303" pitchFamily="18" charset="0"/>
            </a:endParaRPr>
          </a:p>
          <a:p>
            <a:pPr algn="l"/>
            <a:r>
              <a:rPr lang="en-GB" sz="3200" b="1" i="0" dirty="0">
                <a:solidFill>
                  <a:srgbClr val="1F1F1F"/>
                </a:solidFill>
                <a:effectLst/>
                <a:latin typeface="Georgia" panose="02040502050405020303" pitchFamily="18" charset="0"/>
              </a:rPr>
              <a:t>So light up the fire and let the flame burn</a:t>
            </a:r>
            <a:br>
              <a:rPr lang="en-GB" sz="3200" b="1" i="0" dirty="0">
                <a:solidFill>
                  <a:srgbClr val="1F1F1F"/>
                </a:solidFill>
                <a:effectLst/>
                <a:latin typeface="Georgia" panose="02040502050405020303" pitchFamily="18" charset="0"/>
              </a:rPr>
            </a:br>
            <a:r>
              <a:rPr lang="en-GB" sz="3200" b="1" i="0" dirty="0">
                <a:solidFill>
                  <a:srgbClr val="1F1F1F"/>
                </a:solidFill>
                <a:effectLst/>
                <a:latin typeface="Georgia" panose="02040502050405020303" pitchFamily="18" charset="0"/>
              </a:rPr>
              <a:t>Open the door, let Jesus return</a:t>
            </a:r>
            <a:br>
              <a:rPr lang="en-GB" sz="3200" b="1" i="0" dirty="0">
                <a:solidFill>
                  <a:srgbClr val="1F1F1F"/>
                </a:solidFill>
                <a:effectLst/>
                <a:latin typeface="Georgia" panose="02040502050405020303" pitchFamily="18" charset="0"/>
              </a:rPr>
            </a:br>
            <a:r>
              <a:rPr lang="en-GB" sz="3200" b="1" i="0" dirty="0">
                <a:solidFill>
                  <a:srgbClr val="1F1F1F"/>
                </a:solidFill>
                <a:effectLst/>
                <a:latin typeface="Georgia" panose="02040502050405020303" pitchFamily="18" charset="0"/>
              </a:rPr>
              <a:t>Take seeds of His Spirit, let the fruit grow</a:t>
            </a:r>
            <a:br>
              <a:rPr lang="en-GB" sz="3200" b="1" i="0" dirty="0">
                <a:solidFill>
                  <a:srgbClr val="1F1F1F"/>
                </a:solidFill>
                <a:effectLst/>
                <a:latin typeface="Georgia" panose="02040502050405020303" pitchFamily="18" charset="0"/>
              </a:rPr>
            </a:br>
            <a:r>
              <a:rPr lang="en-GB" sz="3200" b="1" i="0" dirty="0">
                <a:solidFill>
                  <a:srgbClr val="1F1F1F"/>
                </a:solidFill>
                <a:effectLst/>
                <a:latin typeface="Georgia" panose="02040502050405020303" pitchFamily="18" charset="0"/>
              </a:rPr>
              <a:t>Tell the people of Jesus, let His love show</a:t>
            </a:r>
          </a:p>
        </p:txBody>
      </p:sp>
    </p:spTree>
    <p:extLst>
      <p:ext uri="{BB962C8B-B14F-4D97-AF65-F5344CB8AC3E}">
        <p14:creationId xmlns:p14="http://schemas.microsoft.com/office/powerpoint/2010/main" val="3352338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90B21-68F7-289F-34EE-E1FEEFF87A9E}"/>
              </a:ext>
            </a:extLst>
          </p:cNvPr>
          <p:cNvSpPr>
            <a:spLocks noGrp="1"/>
          </p:cNvSpPr>
          <p:nvPr>
            <p:ph type="title"/>
          </p:nvPr>
        </p:nvSpPr>
        <p:spPr>
          <a:xfrm>
            <a:off x="2372498" y="3063016"/>
            <a:ext cx="10515600" cy="1325563"/>
          </a:xfrm>
        </p:spPr>
        <p:txBody>
          <a:bodyPr vert="horz" lIns="91440" tIns="45720" rIns="91440" bIns="45720" rtlCol="0" anchor="ctr">
            <a:noAutofit/>
          </a:bodyPr>
          <a:lstStyle/>
          <a:p>
            <a:pPr>
              <a:lnSpc>
                <a:spcPct val="100000"/>
              </a:lnSpc>
              <a:spcBef>
                <a:spcPts val="0"/>
              </a:spcBef>
            </a:pPr>
            <a:r>
              <a:rPr lang="en-GB" sz="2800" b="1" dirty="0">
                <a:solidFill>
                  <a:srgbClr val="111111"/>
                </a:solidFill>
                <a:highlight>
                  <a:srgbClr val="FFFFFF"/>
                </a:highlight>
                <a:latin typeface="Georgia"/>
              </a:rPr>
              <a:t>Go through the park, on into the town</a:t>
            </a:r>
            <a:br>
              <a:rPr lang="en-GB" sz="2800" b="1" dirty="0">
                <a:highlight>
                  <a:srgbClr val="FFFFFF"/>
                </a:highlight>
                <a:latin typeface="Georgia"/>
              </a:rPr>
            </a:br>
            <a:r>
              <a:rPr lang="en-GB" sz="2800" b="1" dirty="0">
                <a:solidFill>
                  <a:srgbClr val="111111"/>
                </a:solidFill>
                <a:highlight>
                  <a:srgbClr val="FFFFFF"/>
                </a:highlight>
                <a:latin typeface="Georgia"/>
              </a:rPr>
              <a:t>The sun still shines on, it never goes down</a:t>
            </a:r>
            <a:br>
              <a:rPr lang="en-GB" sz="2800" b="1" dirty="0">
                <a:highlight>
                  <a:srgbClr val="FFFFFF"/>
                </a:highlight>
                <a:latin typeface="Georgia"/>
              </a:rPr>
            </a:br>
            <a:r>
              <a:rPr lang="en-GB" sz="2800" b="1" dirty="0">
                <a:solidFill>
                  <a:srgbClr val="111111"/>
                </a:solidFill>
                <a:highlight>
                  <a:srgbClr val="FFFFFF"/>
                </a:highlight>
                <a:latin typeface="Georgia"/>
              </a:rPr>
              <a:t>The light of the world is risen again</a:t>
            </a:r>
            <a:br>
              <a:rPr lang="en-GB" sz="2800" b="1" dirty="0">
                <a:highlight>
                  <a:srgbClr val="FFFFFF"/>
                </a:highlight>
                <a:latin typeface="Georgia"/>
              </a:rPr>
            </a:br>
            <a:r>
              <a:rPr lang="en-GB" sz="2800" b="1" dirty="0">
                <a:solidFill>
                  <a:srgbClr val="111111"/>
                </a:solidFill>
                <a:highlight>
                  <a:srgbClr val="FFFFFF"/>
                </a:highlight>
                <a:latin typeface="Georgia"/>
              </a:rPr>
              <a:t>The people of darkness are needing a friend</a:t>
            </a:r>
            <a:br>
              <a:rPr lang="en-GB" sz="2800" b="1" dirty="0">
                <a:solidFill>
                  <a:srgbClr val="111111"/>
                </a:solidFill>
                <a:highlight>
                  <a:srgbClr val="FFFFFF"/>
                </a:highlight>
                <a:latin typeface="Georgia"/>
              </a:rPr>
            </a:br>
            <a:br>
              <a:rPr lang="en-GB" sz="2800" b="1" dirty="0">
                <a:highlight>
                  <a:srgbClr val="FFFFFF"/>
                </a:highlight>
                <a:latin typeface="Georgia"/>
              </a:rPr>
            </a:br>
            <a:br>
              <a:rPr lang="en-GB" sz="2800" b="1" dirty="0">
                <a:highlight>
                  <a:srgbClr val="FFFFFF"/>
                </a:highlight>
                <a:latin typeface="Georgia"/>
              </a:rPr>
            </a:br>
            <a:endParaRPr lang="en-GB" sz="2800" b="1" dirty="0">
              <a:solidFill>
                <a:srgbClr val="111111"/>
              </a:solidFill>
              <a:highlight>
                <a:srgbClr val="FFFFFF"/>
              </a:highlight>
              <a:latin typeface="Georgia"/>
            </a:endParaRPr>
          </a:p>
          <a:p>
            <a:pPr>
              <a:lnSpc>
                <a:spcPct val="100000"/>
              </a:lnSpc>
              <a:spcBef>
                <a:spcPts val="0"/>
              </a:spcBef>
            </a:pPr>
            <a:r>
              <a:rPr lang="en-US" sz="2800" b="1" i="1" dirty="0">
                <a:solidFill>
                  <a:srgbClr val="111111"/>
                </a:solidFill>
                <a:highlight>
                  <a:srgbClr val="FFFFFF"/>
                </a:highlight>
                <a:latin typeface="Georgia"/>
              </a:rPr>
              <a:t>So light up the fire and let the flame burn</a:t>
            </a:r>
            <a:br>
              <a:rPr lang="en-US" sz="2800" b="1" i="1" dirty="0">
                <a:highlight>
                  <a:srgbClr val="FFFFFF"/>
                </a:highlight>
                <a:latin typeface="Georgia"/>
              </a:rPr>
            </a:br>
            <a:r>
              <a:rPr lang="en-US" sz="2800" b="1" i="1" dirty="0">
                <a:solidFill>
                  <a:srgbClr val="111111"/>
                </a:solidFill>
                <a:highlight>
                  <a:srgbClr val="FFFFFF"/>
                </a:highlight>
                <a:latin typeface="Georgia"/>
              </a:rPr>
              <a:t>Open the door, let Jesus return</a:t>
            </a:r>
            <a:br>
              <a:rPr lang="en-US" sz="2800" b="1" i="1" dirty="0">
                <a:highlight>
                  <a:srgbClr val="FFFFFF"/>
                </a:highlight>
                <a:latin typeface="Georgia"/>
              </a:rPr>
            </a:br>
            <a:r>
              <a:rPr lang="en-US" sz="2800" b="1" i="1" dirty="0">
                <a:solidFill>
                  <a:srgbClr val="111111"/>
                </a:solidFill>
                <a:highlight>
                  <a:srgbClr val="FFFFFF"/>
                </a:highlight>
                <a:latin typeface="Georgia"/>
              </a:rPr>
              <a:t>Take seeds of His Spirit, let the fruit grow</a:t>
            </a:r>
            <a:br>
              <a:rPr lang="en-US" sz="2800" b="1" i="1" dirty="0">
                <a:highlight>
                  <a:srgbClr val="FFFFFF"/>
                </a:highlight>
                <a:latin typeface="Georgia"/>
              </a:rPr>
            </a:br>
            <a:r>
              <a:rPr lang="en-US" sz="2800" b="1" i="1" dirty="0">
                <a:solidFill>
                  <a:srgbClr val="111111"/>
                </a:solidFill>
                <a:highlight>
                  <a:srgbClr val="FFFFFF"/>
                </a:highlight>
                <a:latin typeface="Georgia"/>
              </a:rPr>
              <a:t>Tell the people of Jesus, let His love show</a:t>
            </a:r>
            <a:endParaRPr lang="en-US" sz="2800" dirty="0">
              <a:solidFill>
                <a:srgbClr val="111111"/>
              </a:solidFill>
              <a:highlight>
                <a:srgbClr val="FFFFFF"/>
              </a:highlight>
              <a:latin typeface="Georgia"/>
            </a:endParaRPr>
          </a:p>
          <a:p>
            <a:endParaRPr lang="en-GB" sz="2800" b="1" dirty="0">
              <a:highlight>
                <a:srgbClr val="FFFFFF"/>
              </a:highlight>
              <a:latin typeface="Georgia"/>
            </a:endParaRPr>
          </a:p>
          <a:p>
            <a:endParaRPr lang="en-GB" dirty="0"/>
          </a:p>
        </p:txBody>
      </p:sp>
    </p:spTree>
    <p:extLst>
      <p:ext uri="{BB962C8B-B14F-4D97-AF65-F5344CB8AC3E}">
        <p14:creationId xmlns:p14="http://schemas.microsoft.com/office/powerpoint/2010/main" val="9923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90B21-68F7-289F-34EE-E1FEEFF87A9E}"/>
              </a:ext>
            </a:extLst>
          </p:cNvPr>
          <p:cNvSpPr>
            <a:spLocks noGrp="1"/>
          </p:cNvSpPr>
          <p:nvPr>
            <p:ph type="title"/>
          </p:nvPr>
        </p:nvSpPr>
        <p:spPr>
          <a:xfrm>
            <a:off x="2372498" y="3063016"/>
            <a:ext cx="10515600" cy="1325563"/>
          </a:xfrm>
        </p:spPr>
        <p:txBody>
          <a:bodyPr vert="horz" lIns="91440" tIns="45720" rIns="91440" bIns="45720" rtlCol="0" anchor="ctr">
            <a:noAutofit/>
          </a:bodyPr>
          <a:lstStyle/>
          <a:p>
            <a:pPr>
              <a:lnSpc>
                <a:spcPct val="100000"/>
              </a:lnSpc>
              <a:spcBef>
                <a:spcPts val="0"/>
              </a:spcBef>
            </a:pPr>
            <a:r>
              <a:rPr lang="en-GB" sz="2800" b="1" dirty="0">
                <a:solidFill>
                  <a:srgbClr val="111111"/>
                </a:solidFill>
                <a:highlight>
                  <a:srgbClr val="FFFFFF"/>
                </a:highlight>
                <a:latin typeface="Georgia"/>
              </a:rPr>
              <a:t>Open your eyes, look into the sky</a:t>
            </a: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The darkness has come, the Son came to die</a:t>
            </a: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The evening draws on, the sun disappears</a:t>
            </a: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But Jesus is living, His Spirit </a:t>
            </a:r>
            <a:r>
              <a:rPr lang="en-GB" sz="2800" b="1">
                <a:solidFill>
                  <a:srgbClr val="111111"/>
                </a:solidFill>
                <a:highlight>
                  <a:srgbClr val="FFFFFF"/>
                </a:highlight>
                <a:latin typeface="Georgia"/>
              </a:rPr>
              <a:t>is near</a:t>
            </a:r>
            <a:br>
              <a:rPr lang="en-GB" sz="2800" b="1">
                <a:solidFill>
                  <a:srgbClr val="111111"/>
                </a:solidFill>
                <a:highlight>
                  <a:srgbClr val="FFFFFF"/>
                </a:highlight>
                <a:latin typeface="Georgia"/>
              </a:rPr>
            </a:br>
            <a:br>
              <a:rPr lang="en-GB" sz="2800" b="1">
                <a:solidFill>
                  <a:srgbClr val="111111"/>
                </a:solidFill>
                <a:highlight>
                  <a:srgbClr val="FFFFFF"/>
                </a:highlight>
                <a:latin typeface="Georgia"/>
              </a:rPr>
            </a:b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So light up the fire and let the flame burn</a:t>
            </a: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Open the door, let Jesus return</a:t>
            </a: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Take seeds of His Spirit, let the fruit grow</a:t>
            </a:r>
            <a:br>
              <a:rPr lang="en-GB" sz="2800" b="1" dirty="0">
                <a:solidFill>
                  <a:srgbClr val="111111"/>
                </a:solidFill>
                <a:highlight>
                  <a:srgbClr val="FFFFFF"/>
                </a:highlight>
                <a:latin typeface="Georgia"/>
              </a:rPr>
            </a:br>
            <a:r>
              <a:rPr lang="en-GB" sz="2800" b="1" dirty="0">
                <a:solidFill>
                  <a:srgbClr val="111111"/>
                </a:solidFill>
                <a:highlight>
                  <a:srgbClr val="FFFFFF"/>
                </a:highlight>
                <a:latin typeface="Georgia"/>
              </a:rPr>
              <a:t>Tell the people of Jesus, let His love show</a:t>
            </a:r>
            <a:endParaRPr lang="en-GB" dirty="0"/>
          </a:p>
        </p:txBody>
      </p:sp>
    </p:spTree>
    <p:extLst>
      <p:ext uri="{BB962C8B-B14F-4D97-AF65-F5344CB8AC3E}">
        <p14:creationId xmlns:p14="http://schemas.microsoft.com/office/powerpoint/2010/main" val="2158270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40DA2DB9-DE4E-4257-9164-72BBF7F32CE7}"/>
              </a:ext>
            </a:extLst>
          </p:cNvPr>
          <p:cNvSpPr txBox="1"/>
          <p:nvPr/>
        </p:nvSpPr>
        <p:spPr>
          <a:xfrm>
            <a:off x="833628" y="2570141"/>
            <a:ext cx="10524744" cy="2308324"/>
          </a:xfrm>
          <a:prstGeom prst="rect">
            <a:avLst/>
          </a:prstGeom>
          <a:noFill/>
        </p:spPr>
        <p:txBody>
          <a:bodyPr wrap="square" rtlCol="0">
            <a:spAutoFit/>
          </a:bodyPr>
          <a:lstStyle/>
          <a:p>
            <a:pPr algn="ctr"/>
            <a:r>
              <a:rPr lang="en-GB" sz="4800" dirty="0">
                <a:latin typeface="SassoonPrimaryInfant" pitchFamily="2" charset="0"/>
              </a:rPr>
              <a:t>We will say together our home time prayer.</a:t>
            </a:r>
          </a:p>
          <a:p>
            <a:pPr algn="ctr"/>
            <a:endParaRPr lang="en-GB" sz="4800" dirty="0">
              <a:latin typeface="SassoonPrimaryInfant" pitchFamily="2" charset="0"/>
            </a:endParaRPr>
          </a:p>
        </p:txBody>
      </p:sp>
      <p:pic>
        <p:nvPicPr>
          <p:cNvPr id="15" name="Picture 14">
            <a:extLst>
              <a:ext uri="{FF2B5EF4-FFF2-40B4-BE49-F238E27FC236}">
                <a16:creationId xmlns:a16="http://schemas.microsoft.com/office/drawing/2014/main" id="{A0E055B1-9CE9-4034-8422-BF364A2B9477}"/>
              </a:ext>
            </a:extLst>
          </p:cNvPr>
          <p:cNvPicPr>
            <a:picLocks noChangeAspect="1"/>
          </p:cNvPicPr>
          <p:nvPr/>
        </p:nvPicPr>
        <p:blipFill>
          <a:blip r:embed="rId2"/>
          <a:stretch>
            <a:fillRect/>
          </a:stretch>
        </p:blipFill>
        <p:spPr>
          <a:xfrm>
            <a:off x="48700" y="72335"/>
            <a:ext cx="1800000" cy="1450486"/>
          </a:xfrm>
          <a:prstGeom prst="rect">
            <a:avLst/>
          </a:prstGeom>
        </p:spPr>
      </p:pic>
    </p:spTree>
    <p:extLst>
      <p:ext uri="{BB962C8B-B14F-4D97-AF65-F5344CB8AC3E}">
        <p14:creationId xmlns:p14="http://schemas.microsoft.com/office/powerpoint/2010/main" val="2793486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5ACC6AB3279AF408CC19C69DA56EC5B" ma:contentTypeVersion="15" ma:contentTypeDescription="Create a new document." ma:contentTypeScope="" ma:versionID="c736540709e58dbe25950f844c1b0ffe">
  <xsd:schema xmlns:xsd="http://www.w3.org/2001/XMLSchema" xmlns:xs="http://www.w3.org/2001/XMLSchema" xmlns:p="http://schemas.microsoft.com/office/2006/metadata/properties" xmlns:ns2="0dcc0ffb-8853-4c26-b035-582d87def8aa" xmlns:ns3="5a3fc106-69e4-4c76-9992-e9c54f90178f" targetNamespace="http://schemas.microsoft.com/office/2006/metadata/properties" ma:root="true" ma:fieldsID="9307e05df91ac527cc1917671752f7bd" ns2:_="" ns3:_="">
    <xsd:import namespace="0dcc0ffb-8853-4c26-b035-582d87def8aa"/>
    <xsd:import namespace="5a3fc106-69e4-4c76-9992-e9c54f90178f"/>
    <xsd:element name="properties">
      <xsd:complexType>
        <xsd:sequence>
          <xsd:element name="documentManagement">
            <xsd:complexType>
              <xsd:all>
                <xsd:element ref="ns2:l08f78ce0a71402490bf9590c432286d" minOccurs="0"/>
                <xsd:element ref="ns2:TaxCatchAll"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3:MediaServiceGenerationTime" minOccurs="0"/>
                <xsd:element ref="ns3:MediaServiceEventHashCode" minOccurs="0"/>
                <xsd:element ref="ns3:MediaServiceOCR"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cc0ffb-8853-4c26-b035-582d87def8aa" elementFormDefault="qualified">
    <xsd:import namespace="http://schemas.microsoft.com/office/2006/documentManagement/types"/>
    <xsd:import namespace="http://schemas.microsoft.com/office/infopath/2007/PartnerControls"/>
    <xsd:element name="l08f78ce0a71402490bf9590c432286d" ma:index="9" nillable="true" ma:taxonomy="true" ma:internalName="l08f78ce0a71402490bf9590c432286d" ma:taxonomyFieldName="Staff_x0020_Category" ma:displayName="Staff Category" ma:fieldId="{508f78ce-0a71-4024-90bf-9590c432286d}" ma:sspId="950cb698-b910-40a7-b983-0c7377c9814d" ma:termSetId="ba6b3ca6-0a2b-4c8c-8cf2-1cdcd013f9c0"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e7096e49-c81a-4a90-80e7-644d6bf5d2a5}" ma:internalName="TaxCatchAll" ma:showField="CatchAllData" ma:web="0dcc0ffb-8853-4c26-b035-582d87def8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a3fc106-69e4-4c76-9992-e9c54f90178f" elementFormDefault="qualified">
    <xsd:import namespace="http://schemas.microsoft.com/office/2006/documentManagement/types"/>
    <xsd:import namespace="http://schemas.microsoft.com/office/infopath/2007/PartnerControls"/>
    <xsd:element name="MediaServiceBillingMetadata" ma:index="11" nillable="true" ma:displayName="MediaServiceBillingMetadata" ma:hidden="true" ma:internalName="MediaServiceBillingMetadata" ma:readOnly="tru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50cb698-b910-40a7-b983-0c7377c9814d"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a3fc106-69e4-4c76-9992-e9c54f90178f">
      <Terms xmlns="http://schemas.microsoft.com/office/infopath/2007/PartnerControls"/>
    </lcf76f155ced4ddcb4097134ff3c332f>
    <TaxCatchAll xmlns="0dcc0ffb-8853-4c26-b035-582d87def8aa" xsi:nil="true"/>
    <l08f78ce0a71402490bf9590c432286d xmlns="0dcc0ffb-8853-4c26-b035-582d87def8aa">
      <Terms xmlns="http://schemas.microsoft.com/office/infopath/2007/PartnerControls"/>
    </l08f78ce0a71402490bf9590c432286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E1B7EE-7A0C-4773-B188-F870AF49E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cc0ffb-8853-4c26-b035-582d87def8aa"/>
    <ds:schemaRef ds:uri="5a3fc106-69e4-4c76-9992-e9c54f9017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4847A34-B6DE-4900-BB2F-F9CAEC127B45}">
  <ds:schemaRefs>
    <ds:schemaRef ds:uri="http://schemas.microsoft.com/office/2006/metadata/properties"/>
    <ds:schemaRef ds:uri="http://schemas.microsoft.com/office/infopath/2007/PartnerControls"/>
    <ds:schemaRef ds:uri="5a3fc106-69e4-4c76-9992-e9c54f90178f"/>
    <ds:schemaRef ds:uri="0dcc0ffb-8853-4c26-b035-582d87def8aa"/>
  </ds:schemaRefs>
</ds:datastoreItem>
</file>

<file path=customXml/itemProps3.xml><?xml version="1.0" encoding="utf-8"?>
<ds:datastoreItem xmlns:ds="http://schemas.openxmlformats.org/officeDocument/2006/customXml" ds:itemID="{A8C17BB2-6F97-4A97-9C80-0A115AC6F8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627</TotalTime>
  <Words>425</Words>
  <Application>Microsoft Office PowerPoint</Application>
  <PresentationFormat>Widescreen</PresentationFormat>
  <Paragraphs>53</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Georgia</vt:lpstr>
      <vt:lpstr>SassoonPrimaryInfant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Go through the park, on into the town The sun still shines on, it never goes down The light of the world is risen again The people of darkness are needing a friend    So light up the fire and let the flame burn Open the door, let Jesus return Take seeds of His Spirit, let the fruit grow Tell the people of Jesus, let His love show  </vt:lpstr>
      <vt:lpstr>Open your eyes, look into the sky The darkness has come, the Son came to die The evening draws on, the sun disappears But Jesus is living, His Spirit is near   So light up the fire and let the flame burn Open the door, let Jesus return Take seeds of His Spirit, let the fruit grow Tell the people of Jesus, let His love show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Maisie Brown (SFOA-BEDS)</dc:creator>
  <cp:lastModifiedBy>Maisie Brown (BFA)</cp:lastModifiedBy>
  <cp:revision>9</cp:revision>
  <dcterms:created xsi:type="dcterms:W3CDTF">2026-07-01T11:59:42Z</dcterms:created>
  <dcterms:modified xsi:type="dcterms:W3CDTF">2026-09-16T13:48:28Z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0x01010055ACC6AB3279AF408CC19C69DA56EC5B</vt:lpwstr>
  </property>
  <property fmtid="{D5CDD505-2E9C-101B-9397-08002B2CF9AE}" pid="3" name="MediaServiceImageTags">
    <vt:lpwstr/>
  </property>
  <property fmtid="{D5CDD505-2E9C-101B-9397-08002B2CF9AE}" pid="4" name="Staff_x0020_Category">
    <vt:lpwstr/>
  </property>
  <property fmtid="{D5CDD505-2E9C-101B-9397-08002B2CF9AE}" pid="5" name="Staff Category">
    <vt:lpwstr/>
  </property>
</Properties>
</file>